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8" r:id="rId5"/>
    <p:sldId id="259" r:id="rId6"/>
    <p:sldId id="260" r:id="rId7"/>
    <p:sldId id="268" r:id="rId8"/>
    <p:sldId id="261" r:id="rId9"/>
    <p:sldId id="269" r:id="rId10"/>
    <p:sldId id="270" r:id="rId11"/>
    <p:sldId id="271" r:id="rId12"/>
    <p:sldId id="272" r:id="rId13"/>
    <p:sldId id="27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0" autoAdjust="0"/>
  </p:normalViewPr>
  <p:slideViewPr>
    <p:cSldViewPr>
      <p:cViewPr>
        <p:scale>
          <a:sx n="91" d="100"/>
          <a:sy n="91" d="100"/>
        </p:scale>
        <p:origin x="-738"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F62AF6-7F3D-4760-A8D8-47FF21565F3E}" type="datetimeFigureOut">
              <a:rPr lang="en-US" smtClean="0"/>
              <a:t>12/5/2023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4C61ED-0C37-4AA8-AE64-8C30EDF5AD84}" type="slidenum">
              <a:rPr lang="en-US" smtClean="0"/>
              <a:t>‹#›</a:t>
            </a:fld>
            <a:endParaRPr lang="en-US"/>
          </a:p>
        </p:txBody>
      </p:sp>
    </p:spTree>
    <p:extLst>
      <p:ext uri="{BB962C8B-B14F-4D97-AF65-F5344CB8AC3E}">
        <p14:creationId xmlns:p14="http://schemas.microsoft.com/office/powerpoint/2010/main" val="98975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15CAB-50B7-418B-86B3-C5F56789A64A}" type="datetime1">
              <a:rPr lang="en-US" smtClean="0"/>
              <a:t>12/5/2023</a:t>
            </a:fld>
            <a:endParaRPr lang="en-US"/>
          </a:p>
        </p:txBody>
      </p:sp>
      <p:sp>
        <p:nvSpPr>
          <p:cNvPr id="5" name="Footer Placeholder 4"/>
          <p:cNvSpPr>
            <a:spLocks noGrp="1"/>
          </p:cNvSpPr>
          <p:nvPr>
            <p:ph type="ftr" sz="quarter" idx="11"/>
          </p:nvPr>
        </p:nvSpPr>
        <p:spPr/>
        <p:txBody>
          <a:bodyPr/>
          <a:lstStyle/>
          <a:p>
            <a:r>
              <a:rPr lang="en-US" smtClean="0"/>
              <a:t>lecture no. 1</a:t>
            </a:r>
            <a:endParaRPr lang="en-US"/>
          </a:p>
        </p:txBody>
      </p:sp>
      <p:sp>
        <p:nvSpPr>
          <p:cNvPr id="6" name="Slide Number Placeholder 5"/>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3704148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5D544-9350-4A90-9FF4-4D20FA8E57C4}" type="datetime1">
              <a:rPr lang="en-US" smtClean="0"/>
              <a:t>12/5/2023</a:t>
            </a:fld>
            <a:endParaRPr lang="en-US"/>
          </a:p>
        </p:txBody>
      </p:sp>
      <p:sp>
        <p:nvSpPr>
          <p:cNvPr id="5" name="Footer Placeholder 4"/>
          <p:cNvSpPr>
            <a:spLocks noGrp="1"/>
          </p:cNvSpPr>
          <p:nvPr>
            <p:ph type="ftr" sz="quarter" idx="11"/>
          </p:nvPr>
        </p:nvSpPr>
        <p:spPr/>
        <p:txBody>
          <a:bodyPr/>
          <a:lstStyle/>
          <a:p>
            <a:r>
              <a:rPr lang="en-US" smtClean="0"/>
              <a:t>lecture no. 1</a:t>
            </a:r>
            <a:endParaRPr lang="en-US"/>
          </a:p>
        </p:txBody>
      </p:sp>
      <p:sp>
        <p:nvSpPr>
          <p:cNvPr id="6" name="Slide Number Placeholder 5"/>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38525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4CB26-527A-4700-B281-650965D7BF5C}" type="datetime1">
              <a:rPr lang="en-US" smtClean="0"/>
              <a:t>12/5/2023</a:t>
            </a:fld>
            <a:endParaRPr lang="en-US"/>
          </a:p>
        </p:txBody>
      </p:sp>
      <p:sp>
        <p:nvSpPr>
          <p:cNvPr id="5" name="Footer Placeholder 4"/>
          <p:cNvSpPr>
            <a:spLocks noGrp="1"/>
          </p:cNvSpPr>
          <p:nvPr>
            <p:ph type="ftr" sz="quarter" idx="11"/>
          </p:nvPr>
        </p:nvSpPr>
        <p:spPr/>
        <p:txBody>
          <a:bodyPr/>
          <a:lstStyle/>
          <a:p>
            <a:r>
              <a:rPr lang="en-US" smtClean="0"/>
              <a:t>lecture no. 1</a:t>
            </a:r>
            <a:endParaRPr lang="en-US"/>
          </a:p>
        </p:txBody>
      </p:sp>
      <p:sp>
        <p:nvSpPr>
          <p:cNvPr id="6" name="Slide Number Placeholder 5"/>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252088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2F4D6C-20CF-4AC1-8ABF-EF6AD6770BAA}" type="datetime1">
              <a:rPr lang="en-US" smtClean="0">
                <a:solidFill>
                  <a:prstClr val="black">
                    <a:tint val="75000"/>
                  </a:prstClr>
                </a:solidFill>
              </a:r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669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85E74-70FA-4F5A-9AC5-C263D4A5CB09}" type="datetime1">
              <a:rPr lang="en-US" smtClean="0">
                <a:solidFill>
                  <a:prstClr val="black">
                    <a:tint val="75000"/>
                  </a:prstClr>
                </a:solidFill>
              </a:r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06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7A4AC-5319-460F-8678-B503C0AC11AC}" type="datetime1">
              <a:rPr lang="en-US" smtClean="0">
                <a:solidFill>
                  <a:prstClr val="black">
                    <a:tint val="75000"/>
                  </a:prstClr>
                </a:solidFill>
              </a:r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78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4E660-E656-45A9-9F67-D642A5325288}" type="datetime1">
              <a:rPr lang="en-US" smtClean="0">
                <a:solidFill>
                  <a:prstClr val="black">
                    <a:tint val="75000"/>
                  </a:prstClr>
                </a:solidFill>
              </a:r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605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9735EC-FEB0-467A-AE68-ED3A72B2BA55}" type="datetime1">
              <a:rPr lang="en-US" smtClean="0">
                <a:solidFill>
                  <a:prstClr val="black">
                    <a:tint val="75000"/>
                  </a:prstClr>
                </a:solidFill>
              </a:rPr>
              <a:t>12/5/2023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83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A66F26-293D-408C-B091-EC27DEC9D669}" type="datetime1">
              <a:rPr lang="en-US" smtClean="0">
                <a:solidFill>
                  <a:prstClr val="black">
                    <a:tint val="75000"/>
                  </a:prstClr>
                </a:solidFill>
              </a:rPr>
              <a:t>12/5/2023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7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B4577-B31D-46BC-90A0-7D242C694303}" type="datetime1">
              <a:rPr lang="en-US" smtClean="0">
                <a:solidFill>
                  <a:prstClr val="black">
                    <a:tint val="75000"/>
                  </a:prstClr>
                </a:solidFill>
              </a:rPr>
              <a:t>12/5/2023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69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E4E2E4-A229-4F64-BF8A-48E8A1D85F9B}" type="datetime1">
              <a:rPr lang="en-US" smtClean="0">
                <a:solidFill>
                  <a:prstClr val="black">
                    <a:tint val="75000"/>
                  </a:prstClr>
                </a:solidFill>
              </a:r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79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00AEB-A649-48C8-AA7C-B1A502397B09}" type="datetime1">
              <a:rPr lang="en-US" smtClean="0"/>
              <a:t>12/5/2023</a:t>
            </a:fld>
            <a:endParaRPr lang="en-US"/>
          </a:p>
        </p:txBody>
      </p:sp>
      <p:sp>
        <p:nvSpPr>
          <p:cNvPr id="5" name="Footer Placeholder 4"/>
          <p:cNvSpPr>
            <a:spLocks noGrp="1"/>
          </p:cNvSpPr>
          <p:nvPr>
            <p:ph type="ftr" sz="quarter" idx="11"/>
          </p:nvPr>
        </p:nvSpPr>
        <p:spPr/>
        <p:txBody>
          <a:bodyPr/>
          <a:lstStyle/>
          <a:p>
            <a:r>
              <a:rPr lang="en-US" smtClean="0"/>
              <a:t>lecture no. 1</a:t>
            </a:r>
            <a:endParaRPr lang="en-US"/>
          </a:p>
        </p:txBody>
      </p:sp>
      <p:sp>
        <p:nvSpPr>
          <p:cNvPr id="6" name="Slide Number Placeholder 5"/>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219027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E48D5-EE75-4AEB-B412-C17A46113780}" type="datetime1">
              <a:rPr lang="en-US" smtClean="0">
                <a:solidFill>
                  <a:prstClr val="black">
                    <a:tint val="75000"/>
                  </a:prstClr>
                </a:solidFill>
              </a:rPr>
              <a:t>12/5/2023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907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7F0EC5-7D23-4A77-83FD-81B41ACE39D3}" type="datetime1">
              <a:rPr lang="en-US" smtClean="0">
                <a:solidFill>
                  <a:prstClr val="black">
                    <a:tint val="75000"/>
                  </a:prstClr>
                </a:solidFill>
              </a:r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55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08C741-143F-47B0-8789-73906CA0F699}" type="datetime1">
              <a:rPr lang="en-US" smtClean="0">
                <a:solidFill>
                  <a:prstClr val="black">
                    <a:tint val="75000"/>
                  </a:prstClr>
                </a:solidFill>
              </a:rPr>
              <a:t>12/5/2023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13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2402A-28BD-49A8-8337-B426C9CD6CB7}" type="datetime1">
              <a:rPr lang="en-US" smtClean="0"/>
              <a:t>12/5/2023</a:t>
            </a:fld>
            <a:endParaRPr lang="en-US"/>
          </a:p>
        </p:txBody>
      </p:sp>
      <p:sp>
        <p:nvSpPr>
          <p:cNvPr id="5" name="Footer Placeholder 4"/>
          <p:cNvSpPr>
            <a:spLocks noGrp="1"/>
          </p:cNvSpPr>
          <p:nvPr>
            <p:ph type="ftr" sz="quarter" idx="11"/>
          </p:nvPr>
        </p:nvSpPr>
        <p:spPr/>
        <p:txBody>
          <a:bodyPr/>
          <a:lstStyle/>
          <a:p>
            <a:r>
              <a:rPr lang="en-US" smtClean="0"/>
              <a:t>lecture no. 1</a:t>
            </a:r>
            <a:endParaRPr lang="en-US"/>
          </a:p>
        </p:txBody>
      </p:sp>
      <p:sp>
        <p:nvSpPr>
          <p:cNvPr id="6" name="Slide Number Placeholder 5"/>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436504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595925-C7F7-4604-A647-1F3983F3B4F3}" type="datetime1">
              <a:rPr lang="en-US" smtClean="0"/>
              <a:t>12/5/2023</a:t>
            </a:fld>
            <a:endParaRPr lang="en-US"/>
          </a:p>
        </p:txBody>
      </p:sp>
      <p:sp>
        <p:nvSpPr>
          <p:cNvPr id="6" name="Footer Placeholder 5"/>
          <p:cNvSpPr>
            <a:spLocks noGrp="1"/>
          </p:cNvSpPr>
          <p:nvPr>
            <p:ph type="ftr" sz="quarter" idx="11"/>
          </p:nvPr>
        </p:nvSpPr>
        <p:spPr/>
        <p:txBody>
          <a:bodyPr/>
          <a:lstStyle/>
          <a:p>
            <a:r>
              <a:rPr lang="en-US" smtClean="0"/>
              <a:t>lecture no. 1</a:t>
            </a:r>
            <a:endParaRPr lang="en-US"/>
          </a:p>
        </p:txBody>
      </p:sp>
      <p:sp>
        <p:nvSpPr>
          <p:cNvPr id="7" name="Slide Number Placeholder 6"/>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17189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BBF596-5266-469A-9618-B016696C274E}" type="datetime1">
              <a:rPr lang="en-US" smtClean="0"/>
              <a:t>12/5/2023</a:t>
            </a:fld>
            <a:endParaRPr lang="en-US"/>
          </a:p>
        </p:txBody>
      </p:sp>
      <p:sp>
        <p:nvSpPr>
          <p:cNvPr id="8" name="Footer Placeholder 7"/>
          <p:cNvSpPr>
            <a:spLocks noGrp="1"/>
          </p:cNvSpPr>
          <p:nvPr>
            <p:ph type="ftr" sz="quarter" idx="11"/>
          </p:nvPr>
        </p:nvSpPr>
        <p:spPr/>
        <p:txBody>
          <a:bodyPr/>
          <a:lstStyle/>
          <a:p>
            <a:r>
              <a:rPr lang="en-US" smtClean="0"/>
              <a:t>lecture no. 1</a:t>
            </a:r>
            <a:endParaRPr lang="en-US"/>
          </a:p>
        </p:txBody>
      </p:sp>
      <p:sp>
        <p:nvSpPr>
          <p:cNvPr id="9" name="Slide Number Placeholder 8"/>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33458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3209C-FA54-4F28-9B13-68B13661B8DE}" type="datetime1">
              <a:rPr lang="en-US" smtClean="0"/>
              <a:t>12/5/2023</a:t>
            </a:fld>
            <a:endParaRPr lang="en-US"/>
          </a:p>
        </p:txBody>
      </p:sp>
      <p:sp>
        <p:nvSpPr>
          <p:cNvPr id="4" name="Footer Placeholder 3"/>
          <p:cNvSpPr>
            <a:spLocks noGrp="1"/>
          </p:cNvSpPr>
          <p:nvPr>
            <p:ph type="ftr" sz="quarter" idx="11"/>
          </p:nvPr>
        </p:nvSpPr>
        <p:spPr/>
        <p:txBody>
          <a:bodyPr/>
          <a:lstStyle/>
          <a:p>
            <a:r>
              <a:rPr lang="en-US" smtClean="0"/>
              <a:t>lecture no. 1</a:t>
            </a:r>
            <a:endParaRPr lang="en-US"/>
          </a:p>
        </p:txBody>
      </p:sp>
      <p:sp>
        <p:nvSpPr>
          <p:cNvPr id="5" name="Slide Number Placeholder 4"/>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122544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EB6FA-A1F0-444E-A703-6D33181723FA}" type="datetime1">
              <a:rPr lang="en-US" smtClean="0"/>
              <a:t>12/5/2023</a:t>
            </a:fld>
            <a:endParaRPr lang="en-US"/>
          </a:p>
        </p:txBody>
      </p:sp>
      <p:sp>
        <p:nvSpPr>
          <p:cNvPr id="3" name="Footer Placeholder 2"/>
          <p:cNvSpPr>
            <a:spLocks noGrp="1"/>
          </p:cNvSpPr>
          <p:nvPr>
            <p:ph type="ftr" sz="quarter" idx="11"/>
          </p:nvPr>
        </p:nvSpPr>
        <p:spPr/>
        <p:txBody>
          <a:bodyPr/>
          <a:lstStyle/>
          <a:p>
            <a:r>
              <a:rPr lang="en-US" smtClean="0"/>
              <a:t>lecture no. 1</a:t>
            </a:r>
            <a:endParaRPr lang="en-US"/>
          </a:p>
        </p:txBody>
      </p:sp>
      <p:sp>
        <p:nvSpPr>
          <p:cNvPr id="4" name="Slide Number Placeholder 3"/>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350560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00947-E162-4BEA-B692-55354E7B6792}" type="datetime1">
              <a:rPr lang="en-US" smtClean="0"/>
              <a:t>12/5/2023</a:t>
            </a:fld>
            <a:endParaRPr lang="en-US"/>
          </a:p>
        </p:txBody>
      </p:sp>
      <p:sp>
        <p:nvSpPr>
          <p:cNvPr id="6" name="Footer Placeholder 5"/>
          <p:cNvSpPr>
            <a:spLocks noGrp="1"/>
          </p:cNvSpPr>
          <p:nvPr>
            <p:ph type="ftr" sz="quarter" idx="11"/>
          </p:nvPr>
        </p:nvSpPr>
        <p:spPr/>
        <p:txBody>
          <a:bodyPr/>
          <a:lstStyle/>
          <a:p>
            <a:r>
              <a:rPr lang="en-US" smtClean="0"/>
              <a:t>lecture no. 1</a:t>
            </a:r>
            <a:endParaRPr lang="en-US"/>
          </a:p>
        </p:txBody>
      </p:sp>
      <p:sp>
        <p:nvSpPr>
          <p:cNvPr id="7" name="Slide Number Placeholder 6"/>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33488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F4FCF5-0542-4A54-81B9-3D48BEB8468D}" type="datetime1">
              <a:rPr lang="en-US" smtClean="0"/>
              <a:t>12/5/2023</a:t>
            </a:fld>
            <a:endParaRPr lang="en-US"/>
          </a:p>
        </p:txBody>
      </p:sp>
      <p:sp>
        <p:nvSpPr>
          <p:cNvPr id="6" name="Footer Placeholder 5"/>
          <p:cNvSpPr>
            <a:spLocks noGrp="1"/>
          </p:cNvSpPr>
          <p:nvPr>
            <p:ph type="ftr" sz="quarter" idx="11"/>
          </p:nvPr>
        </p:nvSpPr>
        <p:spPr/>
        <p:txBody>
          <a:bodyPr/>
          <a:lstStyle/>
          <a:p>
            <a:r>
              <a:rPr lang="en-US" smtClean="0"/>
              <a:t>lecture no. 1</a:t>
            </a:r>
            <a:endParaRPr lang="en-US"/>
          </a:p>
        </p:txBody>
      </p:sp>
      <p:sp>
        <p:nvSpPr>
          <p:cNvPr id="7" name="Slide Number Placeholder 6"/>
          <p:cNvSpPr>
            <a:spLocks noGrp="1"/>
          </p:cNvSpPr>
          <p:nvPr>
            <p:ph type="sldNum" sz="quarter" idx="12"/>
          </p:nvPr>
        </p:nvSpPr>
        <p:spPr/>
        <p:txBody>
          <a:bodyPr/>
          <a:lstStyle/>
          <a:p>
            <a:fld id="{9D304D40-030F-40DE-A010-8CFACBDE9F86}" type="slidenum">
              <a:rPr lang="en-US" smtClean="0"/>
              <a:t>‹#›</a:t>
            </a:fld>
            <a:endParaRPr lang="en-US"/>
          </a:p>
        </p:txBody>
      </p:sp>
    </p:spTree>
    <p:extLst>
      <p:ext uri="{BB962C8B-B14F-4D97-AF65-F5344CB8AC3E}">
        <p14:creationId xmlns:p14="http://schemas.microsoft.com/office/powerpoint/2010/main" val="117482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E396DAB-C996-428E-8238-D29B46C910AA}" type="datetime1">
              <a:rPr lang="en-US" smtClean="0"/>
              <a:t>12/5/2023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lecture no. 1</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304D40-030F-40DE-A010-8CFACBDE9F86}" type="slidenum">
              <a:rPr lang="en-US" smtClean="0"/>
              <a:t>‹#›</a:t>
            </a:fld>
            <a:endParaRPr lang="en-US"/>
          </a:p>
        </p:txBody>
      </p:sp>
    </p:spTree>
    <p:extLst>
      <p:ext uri="{BB962C8B-B14F-4D97-AF65-F5344CB8AC3E}">
        <p14:creationId xmlns:p14="http://schemas.microsoft.com/office/powerpoint/2010/main" val="1857766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2C4D86-9EAA-4E83-A5A3-63B1C09EC024}" type="datetime1">
              <a:rPr lang="en-US" smtClean="0">
                <a:solidFill>
                  <a:prstClr val="black">
                    <a:tint val="75000"/>
                  </a:prstClr>
                </a:solidFill>
              </a:rPr>
              <a:t>12/5/2023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lecture no. 1</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304D40-030F-40DE-A010-8CFACBDE9F8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51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782"/>
            <a:ext cx="7772400" cy="665018"/>
          </a:xfrm>
        </p:spPr>
        <p:txBody>
          <a:bodyPr>
            <a:normAutofit/>
          </a:bodyPr>
          <a:lstStyle/>
          <a:p>
            <a:r>
              <a:rPr lang="en-US" sz="2400" dirty="0" smtClean="0">
                <a:solidFill>
                  <a:srgbClr val="FF0000"/>
                </a:solidFill>
                <a:latin typeface="Times New Roman" pitchFamily="18" charset="0"/>
                <a:cs typeface="Times New Roman" pitchFamily="18" charset="0"/>
              </a:rPr>
              <a:t>Urinary system</a:t>
            </a:r>
            <a:endParaRPr lang="en-US" sz="2400"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52400" y="628650"/>
            <a:ext cx="8610600" cy="4343400"/>
          </a:xfrm>
        </p:spPr>
        <p:txBody>
          <a:bodyPr>
            <a:normAutofit fontScale="92500" lnSpcReduction="20000"/>
          </a:bodyPr>
          <a:lstStyle/>
          <a:p>
            <a:pPr marL="342900" indent="-342900" algn="just">
              <a:buFont typeface="Wingdings" pitchFamily="2" charset="2"/>
              <a:buChar char="v"/>
            </a:pPr>
            <a:r>
              <a:rPr lang="en-US" sz="2000" dirty="0" smtClean="0">
                <a:solidFill>
                  <a:schemeClr val="tx1"/>
                </a:solidFill>
                <a:latin typeface="Times New Roman" pitchFamily="18" charset="0"/>
                <a:cs typeface="Times New Roman" pitchFamily="18" charset="0"/>
              </a:rPr>
              <a:t>The urinary system consists of two </a:t>
            </a:r>
            <a:r>
              <a:rPr lang="en-US" sz="2000" b="1" dirty="0" smtClean="0">
                <a:solidFill>
                  <a:schemeClr val="tx1"/>
                </a:solidFill>
                <a:latin typeface="Times New Roman" pitchFamily="18" charset="0"/>
                <a:cs typeface="Times New Roman" pitchFamily="18" charset="0"/>
              </a:rPr>
              <a:t>kidneys</a:t>
            </a:r>
            <a:r>
              <a:rPr lang="en-US" sz="2000" dirty="0" smtClean="0">
                <a:solidFill>
                  <a:schemeClr val="tx1"/>
                </a:solidFill>
                <a:latin typeface="Times New Roman" pitchFamily="18" charset="0"/>
                <a:cs typeface="Times New Roman" pitchFamily="18" charset="0"/>
              </a:rPr>
              <a:t>. A single midline urinary </a:t>
            </a:r>
            <a:r>
              <a:rPr lang="en-US" sz="2000" b="1" dirty="0" smtClean="0">
                <a:solidFill>
                  <a:schemeClr val="tx1"/>
                </a:solidFill>
                <a:latin typeface="Times New Roman" pitchFamily="18" charset="0"/>
                <a:cs typeface="Times New Roman" pitchFamily="18" charset="0"/>
              </a:rPr>
              <a:t>bladder</a:t>
            </a:r>
            <a:r>
              <a:rPr lang="en-US" sz="2000" dirty="0" smtClean="0">
                <a:solidFill>
                  <a:schemeClr val="tx1"/>
                </a:solidFill>
                <a:latin typeface="Times New Roman" pitchFamily="18" charset="0"/>
                <a:cs typeface="Times New Roman" pitchFamily="18" charset="0"/>
              </a:rPr>
              <a:t>, </a:t>
            </a:r>
            <a:r>
              <a:rPr lang="en-US" sz="2000" b="1" dirty="0" smtClean="0">
                <a:solidFill>
                  <a:schemeClr val="tx1"/>
                </a:solidFill>
                <a:latin typeface="Times New Roman" pitchFamily="18" charset="0"/>
                <a:cs typeface="Times New Roman" pitchFamily="18" charset="0"/>
              </a:rPr>
              <a:t>two ureters </a:t>
            </a:r>
            <a:r>
              <a:rPr lang="en-US" sz="2000" dirty="0" smtClean="0">
                <a:solidFill>
                  <a:schemeClr val="tx1"/>
                </a:solidFill>
                <a:latin typeface="Times New Roman" pitchFamily="18" charset="0"/>
                <a:cs typeface="Times New Roman" pitchFamily="18" charset="0"/>
              </a:rPr>
              <a:t>which carry the urine from the kidney to the urinary bladder and a </a:t>
            </a:r>
            <a:r>
              <a:rPr lang="en-US" sz="2000" b="1" dirty="0" smtClean="0">
                <a:solidFill>
                  <a:schemeClr val="tx1"/>
                </a:solidFill>
                <a:latin typeface="Times New Roman" pitchFamily="18" charset="0"/>
                <a:cs typeface="Times New Roman" pitchFamily="18" charset="0"/>
              </a:rPr>
              <a:t>single urethra </a:t>
            </a:r>
            <a:r>
              <a:rPr lang="en-US" sz="2000" dirty="0" smtClean="0">
                <a:solidFill>
                  <a:schemeClr val="tx1"/>
                </a:solidFill>
                <a:latin typeface="Times New Roman" pitchFamily="18" charset="0"/>
                <a:cs typeface="Times New Roman" pitchFamily="18" charset="0"/>
              </a:rPr>
              <a:t>which carries the urine from the bladder to the to the outside of the body. </a:t>
            </a:r>
          </a:p>
          <a:p>
            <a:pPr marL="342900" indent="-342900" algn="just">
              <a:buFont typeface="Wingdings" pitchFamily="2" charset="2"/>
              <a:buChar char="v"/>
            </a:pPr>
            <a:r>
              <a:rPr lang="en-US" sz="2000" dirty="0" smtClean="0">
                <a:solidFill>
                  <a:schemeClr val="tx1"/>
                </a:solidFill>
                <a:latin typeface="Times New Roman" pitchFamily="18" charset="0"/>
                <a:cs typeface="Times New Roman" pitchFamily="18" charset="0"/>
              </a:rPr>
              <a:t>The kidneys make up the main purification system of the body . They control the composition of the blood by removing the waste products and conserving the useful substances.</a:t>
            </a:r>
          </a:p>
          <a:p>
            <a:pPr marL="342900" indent="-342900" algn="just">
              <a:buFont typeface="Wingdings" pitchFamily="2" charset="2"/>
              <a:buChar char="v"/>
            </a:pPr>
            <a:r>
              <a:rPr lang="en-US" sz="2000" dirty="0" smtClean="0">
                <a:solidFill>
                  <a:schemeClr val="tx1"/>
                </a:solidFill>
                <a:latin typeface="Times New Roman" pitchFamily="18" charset="0"/>
                <a:cs typeface="Times New Roman" pitchFamily="18" charset="0"/>
              </a:rPr>
              <a:t>The kidneys are the major excretory organ among other excretory  organs of the body: skin, liver, lungs and intestine.</a:t>
            </a:r>
          </a:p>
          <a:p>
            <a:pPr algn="just"/>
            <a:r>
              <a:rPr lang="en-US" sz="2000" b="1" dirty="0" smtClean="0">
                <a:solidFill>
                  <a:srgbClr val="00B050"/>
                </a:solidFill>
                <a:latin typeface="Times New Roman" pitchFamily="18" charset="0"/>
                <a:cs typeface="Times New Roman" pitchFamily="18" charset="0"/>
              </a:rPr>
              <a:t>Functions of the kidneys</a:t>
            </a:r>
          </a:p>
          <a:p>
            <a:pPr marL="457200" indent="-457200" algn="just">
              <a:buFont typeface="+mj-lt"/>
              <a:buAutoNum type="arabicPeriod"/>
            </a:pPr>
            <a:r>
              <a:rPr lang="en-US" sz="2000" b="1" dirty="0" smtClean="0">
                <a:solidFill>
                  <a:schemeClr val="tx1"/>
                </a:solidFill>
                <a:latin typeface="Times New Roman" pitchFamily="18" charset="0"/>
                <a:cs typeface="Times New Roman" pitchFamily="18" charset="0"/>
              </a:rPr>
              <a:t>Excretory function</a:t>
            </a:r>
          </a:p>
          <a:p>
            <a:pPr marL="457200" indent="-457200" algn="just">
              <a:buFont typeface="Arial" pitchFamily="34" charset="0"/>
              <a:buChar char="•"/>
            </a:pPr>
            <a:r>
              <a:rPr lang="en-US" sz="2000" dirty="0" smtClean="0">
                <a:solidFill>
                  <a:schemeClr val="tx1"/>
                </a:solidFill>
                <a:latin typeface="Times New Roman" pitchFamily="18" charset="0"/>
                <a:cs typeface="Times New Roman" pitchFamily="18" charset="0"/>
              </a:rPr>
              <a:t>Kidneys filter blood producing large volume of large molecules (proteins, RBCs) are retained in the blood, small molecules and ions enter the filtrate.</a:t>
            </a:r>
          </a:p>
          <a:p>
            <a:pPr marL="457200" indent="-457200" algn="just">
              <a:buFont typeface="Arial" pitchFamily="34" charset="0"/>
              <a:buChar char="•"/>
            </a:pPr>
            <a:r>
              <a:rPr lang="en-US" sz="2000" dirty="0" smtClean="0">
                <a:solidFill>
                  <a:schemeClr val="tx1"/>
                </a:solidFill>
                <a:latin typeface="Times New Roman" pitchFamily="18" charset="0"/>
                <a:cs typeface="Times New Roman" pitchFamily="18" charset="0"/>
              </a:rPr>
              <a:t>Most of filtrate volume is reabsorbed back into the blood.</a:t>
            </a:r>
          </a:p>
          <a:p>
            <a:pPr marL="457200" indent="-457200" algn="just">
              <a:buFont typeface="Arial" pitchFamily="34" charset="0"/>
              <a:buChar char="•"/>
            </a:pPr>
            <a:r>
              <a:rPr lang="en-US" sz="2000" dirty="0" smtClean="0">
                <a:solidFill>
                  <a:schemeClr val="tx1"/>
                </a:solidFill>
                <a:latin typeface="Times New Roman" pitchFamily="18" charset="0"/>
                <a:cs typeface="Times New Roman" pitchFamily="18" charset="0"/>
              </a:rPr>
              <a:t>Metabolic waste, toxic materials and excess ions remain in small volume of filtrate.</a:t>
            </a:r>
          </a:p>
          <a:p>
            <a:pPr marL="457200" indent="-457200" algn="just">
              <a:buFont typeface="Arial" pitchFamily="34" charset="0"/>
              <a:buChar char="•"/>
            </a:pPr>
            <a:r>
              <a:rPr lang="en-US" sz="2000" dirty="0" smtClean="0">
                <a:solidFill>
                  <a:schemeClr val="tx1"/>
                </a:solidFill>
                <a:latin typeface="Times New Roman" pitchFamily="18" charset="0"/>
                <a:cs typeface="Times New Roman" pitchFamily="18" charset="0"/>
              </a:rPr>
              <a:t>Additional waste products are secreted into the filtrate resulting urine formation.</a:t>
            </a:r>
            <a:endParaRPr lang="en-US" sz="20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t>1</a:t>
            </a:fld>
            <a:endParaRPr lang="en-US" dirty="0"/>
          </a:p>
        </p:txBody>
      </p:sp>
      <p:sp>
        <p:nvSpPr>
          <p:cNvPr id="5" name="Footer Placeholder 4"/>
          <p:cNvSpPr>
            <a:spLocks noGrp="1"/>
          </p:cNvSpPr>
          <p:nvPr>
            <p:ph type="ftr" sz="quarter" idx="11"/>
          </p:nvPr>
        </p:nvSpPr>
        <p:spPr/>
        <p:txBody>
          <a:bodyPr/>
          <a:lstStyle/>
          <a:p>
            <a:r>
              <a:rPr lang="en-US" dirty="0" smtClean="0"/>
              <a:t>lecture no. </a:t>
            </a:r>
            <a:r>
              <a:rPr lang="en-US" dirty="0" smtClean="0"/>
              <a:t>1</a:t>
            </a:r>
            <a:endParaRPr lang="en-US" dirty="0"/>
          </a:p>
        </p:txBody>
      </p:sp>
    </p:spTree>
    <p:extLst>
      <p:ext uri="{BB962C8B-B14F-4D97-AF65-F5344CB8AC3E}">
        <p14:creationId xmlns:p14="http://schemas.microsoft.com/office/powerpoint/2010/main" val="1540493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133350"/>
            <a:ext cx="8839200" cy="4724400"/>
          </a:xfrm>
        </p:spPr>
        <p:txBody>
          <a:bodyPr>
            <a:normAutofit/>
          </a:bodyPr>
          <a:lstStyle/>
          <a:p>
            <a:pPr>
              <a:buFont typeface="Wingdings" pitchFamily="2" charset="2"/>
              <a:buChar char="q"/>
            </a:pPr>
            <a:r>
              <a:rPr lang="en-US" sz="1800" dirty="0" smtClean="0">
                <a:latin typeface="Times New Roman" pitchFamily="18" charset="0"/>
                <a:cs typeface="Times New Roman" pitchFamily="18" charset="0"/>
              </a:rPr>
              <a:t>The reasons for the high selectivity of the glomerular membrane are:</a:t>
            </a:r>
          </a:p>
          <a:p>
            <a:pPr>
              <a:buFont typeface="+mj-lt"/>
              <a:buAutoNum type="arabicPeriod"/>
            </a:pPr>
            <a:r>
              <a:rPr lang="en-US" sz="1800" b="1" dirty="0" smtClean="0">
                <a:latin typeface="Times New Roman" pitchFamily="18" charset="0"/>
                <a:cs typeface="Times New Roman" pitchFamily="18" charset="0"/>
              </a:rPr>
              <a:t>Size of the pores </a:t>
            </a:r>
            <a:r>
              <a:rPr lang="en-US" sz="1800" dirty="0" smtClean="0">
                <a:latin typeface="Times New Roman" pitchFamily="18" charset="0"/>
                <a:cs typeface="Times New Roman" pitchFamily="18" charset="0"/>
              </a:rPr>
              <a:t>in the glomerular membrane is large enough to pass molecules with diameter 3 nm.</a:t>
            </a:r>
          </a:p>
          <a:p>
            <a:pPr>
              <a:buFont typeface="+mj-lt"/>
              <a:buAutoNum type="arabicPeriod"/>
            </a:pPr>
            <a:r>
              <a:rPr lang="en-US" sz="1800" b="1" dirty="0" smtClean="0">
                <a:latin typeface="Times New Roman" pitchFamily="18" charset="0"/>
                <a:cs typeface="Times New Roman" pitchFamily="18" charset="0"/>
              </a:rPr>
              <a:t>Electrical charges </a:t>
            </a:r>
            <a:r>
              <a:rPr lang="en-US" sz="1800" dirty="0" smtClean="0">
                <a:latin typeface="Times New Roman" pitchFamily="18" charset="0"/>
                <a:cs typeface="Times New Roman" pitchFamily="18" charset="0"/>
              </a:rPr>
              <a:t>of the molecules. The pores are lined by glycosylated proteins which have strong negative electrical charges.</a:t>
            </a:r>
          </a:p>
          <a:p>
            <a:pPr>
              <a:buFont typeface="Wingdings" pitchFamily="2" charset="2"/>
              <a:buChar char="q"/>
            </a:pPr>
            <a:r>
              <a:rPr lang="en-US" sz="1800" dirty="0" smtClean="0">
                <a:latin typeface="Times New Roman" pitchFamily="18" charset="0"/>
                <a:cs typeface="Times New Roman" pitchFamily="18" charset="0"/>
              </a:rPr>
              <a:t>Glomerular filtrate has the same components of the plasma except  it has no significant amount  of proteins.</a:t>
            </a:r>
          </a:p>
          <a:p>
            <a:pPr marL="0" indent="0">
              <a:buNone/>
            </a:pPr>
            <a:r>
              <a:rPr lang="en-US" sz="1800" b="1" dirty="0" smtClean="0">
                <a:solidFill>
                  <a:srgbClr val="7030A0"/>
                </a:solidFill>
                <a:latin typeface="Times New Roman" pitchFamily="18" charset="0"/>
                <a:cs typeface="Times New Roman" pitchFamily="18" charset="0"/>
              </a:rPr>
              <a:t>The glomerular filtration rate (GFR)</a:t>
            </a:r>
          </a:p>
          <a:p>
            <a:r>
              <a:rPr lang="en-US" sz="1800" dirty="0">
                <a:latin typeface="Times New Roman" pitchFamily="18" charset="0"/>
                <a:cs typeface="Times New Roman" pitchFamily="18" charset="0"/>
              </a:rPr>
              <a:t>The glomerular filtration rate (GFR</a:t>
            </a:r>
            <a:r>
              <a:rPr lang="en-US" sz="1800" dirty="0" smtClean="0">
                <a:latin typeface="Times New Roman" pitchFamily="18" charset="0"/>
                <a:cs typeface="Times New Roman" pitchFamily="18" charset="0"/>
              </a:rPr>
              <a:t>) is the quantity of glomerular filtrate form each minute in all nephrons of both kidneys. It is 125ml\min in normal person.</a:t>
            </a:r>
          </a:p>
          <a:p>
            <a:r>
              <a:rPr lang="en-US" sz="1800" dirty="0" smtClean="0">
                <a:latin typeface="Times New Roman" pitchFamily="18" charset="0"/>
                <a:cs typeface="Times New Roman" pitchFamily="18" charset="0"/>
              </a:rPr>
              <a:t>Glomerular filtrate is reabsorbed in the tubules, while remaining is passing into urine.</a:t>
            </a:r>
          </a:p>
          <a:p>
            <a:r>
              <a:rPr lang="en-US" sz="1800" dirty="0" smtClean="0">
                <a:latin typeface="Times New Roman" pitchFamily="18" charset="0"/>
                <a:cs typeface="Times New Roman" pitchFamily="18" charset="0"/>
              </a:rPr>
              <a:t>Normal plasma flow through the kidney is 650ml\min and GFR of both kidneys is 125ml\min, so the average filtration fraction is 19%</a:t>
            </a:r>
            <a:endParaRPr lang="en-US" sz="1800" dirty="0">
              <a:latin typeface="Times New Roman" pitchFamily="18" charset="0"/>
              <a:cs typeface="Times New Roman" pitchFamily="18" charset="0"/>
            </a:endParaRPr>
          </a:p>
          <a:p>
            <a:endParaRPr lang="en-US" sz="1800" b="1" dirty="0" smtClean="0">
              <a:solidFill>
                <a:srgbClr val="7030A0"/>
              </a:solidFill>
              <a:latin typeface="Times New Roman" pitchFamily="18" charset="0"/>
              <a:cs typeface="Times New Roman" pitchFamily="18" charset="0"/>
            </a:endParaRPr>
          </a:p>
          <a:p>
            <a:endParaRPr lang="en-US" sz="1800" b="1" dirty="0">
              <a:solidFill>
                <a:srgbClr val="7030A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solidFill>
                  <a:prstClr val="black">
                    <a:tint val="75000"/>
                  </a:prstClr>
                </a:solidFill>
              </a:rPr>
              <a:pPr/>
              <a:t>10</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Tree>
    <p:extLst>
      <p:ext uri="{BB962C8B-B14F-4D97-AF65-F5344CB8AC3E}">
        <p14:creationId xmlns:p14="http://schemas.microsoft.com/office/powerpoint/2010/main" val="1700107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450"/>
            <a:ext cx="8763000" cy="4686300"/>
          </a:xfrm>
        </p:spPr>
        <p:txBody>
          <a:bodyPr>
            <a:normAutofit fontScale="85000" lnSpcReduction="10000"/>
          </a:bodyPr>
          <a:lstStyle/>
          <a:p>
            <a:pPr marL="0" indent="0">
              <a:buNone/>
            </a:pPr>
            <a:r>
              <a:rPr lang="en-US" sz="2000" b="1" dirty="0" smtClean="0">
                <a:solidFill>
                  <a:srgbClr val="00B050"/>
                </a:solidFill>
                <a:latin typeface="Times New Roman" pitchFamily="18" charset="0"/>
                <a:cs typeface="Times New Roman" pitchFamily="18" charset="0"/>
              </a:rPr>
              <a:t>Factors that affect the GFR</a:t>
            </a:r>
          </a:p>
          <a:p>
            <a:pPr marL="0" indent="0">
              <a:buNone/>
            </a:pPr>
            <a:endParaRPr lang="en-US" sz="2000" b="1" dirty="0" smtClean="0">
              <a:solidFill>
                <a:srgbClr val="00B05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factors that determine the filtration pressure (glomerular pressure, plasma colloid osmotic pressure and Bowman's capsule pressure ) will determine the GFR.</a:t>
            </a:r>
          </a:p>
          <a:p>
            <a:r>
              <a:rPr lang="en-US" sz="2000" dirty="0" smtClean="0">
                <a:latin typeface="Times New Roman" pitchFamily="18" charset="0"/>
                <a:cs typeface="Times New Roman" pitchFamily="18" charset="0"/>
              </a:rPr>
              <a:t>The conditions that affect these pressures and therefore affect the GFR are:</a:t>
            </a:r>
          </a:p>
          <a:p>
            <a:pPr marL="457200" indent="-457200">
              <a:buFont typeface="+mj-lt"/>
              <a:buAutoNum type="arabicPeriod"/>
            </a:pPr>
            <a:r>
              <a:rPr lang="en-US" sz="2000" b="1" dirty="0" smtClean="0">
                <a:latin typeface="Times New Roman" pitchFamily="18" charset="0"/>
                <a:cs typeface="Times New Roman" pitchFamily="18" charset="0"/>
              </a:rPr>
              <a:t>Renal blood flow</a:t>
            </a:r>
            <a:r>
              <a:rPr lang="en-US" sz="2000" dirty="0" smtClean="0">
                <a:latin typeface="Times New Roman" pitchFamily="18" charset="0"/>
                <a:cs typeface="Times New Roman" pitchFamily="18" charset="0"/>
              </a:rPr>
              <a:t>: an increase in the rate of blood flow through the  nephrons increases the GFR by increasing the glomerular pressure which enhances the filtration process.</a:t>
            </a:r>
          </a:p>
          <a:p>
            <a:pPr marL="457200" indent="-457200">
              <a:buFont typeface="+mj-lt"/>
              <a:buAutoNum type="arabicPeriod"/>
            </a:pPr>
            <a:r>
              <a:rPr lang="en-US" sz="2000" b="1" dirty="0" smtClean="0">
                <a:latin typeface="Times New Roman" pitchFamily="18" charset="0"/>
                <a:cs typeface="Times New Roman" pitchFamily="18" charset="0"/>
              </a:rPr>
              <a:t>Afferent arteriolar constriction </a:t>
            </a:r>
            <a:r>
              <a:rPr lang="en-US" sz="2000" dirty="0" smtClean="0">
                <a:latin typeface="Times New Roman" pitchFamily="18" charset="0"/>
                <a:cs typeface="Times New Roman" pitchFamily="18" charset="0"/>
              </a:rPr>
              <a:t>decreases the rate of blood flow into the glomerular and also decreases the glomerular pressure causing a decrease in the filtration rate.</a:t>
            </a:r>
          </a:p>
          <a:p>
            <a:pPr marL="457200" indent="-457200">
              <a:buFont typeface="+mj-lt"/>
              <a:buAutoNum type="arabicPeriod"/>
            </a:pPr>
            <a:r>
              <a:rPr lang="en-US" sz="2000" b="1" dirty="0" smtClean="0">
                <a:latin typeface="Times New Roman" pitchFamily="18" charset="0"/>
                <a:cs typeface="Times New Roman" pitchFamily="18" charset="0"/>
              </a:rPr>
              <a:t>Efferent arterioles constriction </a:t>
            </a:r>
            <a:r>
              <a:rPr lang="en-US" sz="2000" dirty="0" smtClean="0">
                <a:latin typeface="Times New Roman" pitchFamily="18" charset="0"/>
                <a:cs typeface="Times New Roman" pitchFamily="18" charset="0"/>
              </a:rPr>
              <a:t>causes an increase in the resistance to outflow from the glomeruli. This increases the glomerular pressure and increase in efferent resistance causes slight increase in the GFR.</a:t>
            </a:r>
          </a:p>
          <a:p>
            <a:pPr marL="457200" indent="-457200">
              <a:buFont typeface="+mj-lt"/>
              <a:buAutoNum type="arabicPeriod"/>
            </a:pPr>
            <a:r>
              <a:rPr lang="en-US" sz="2000" b="1" dirty="0" smtClean="0">
                <a:latin typeface="Times New Roman" pitchFamily="18" charset="0"/>
                <a:cs typeface="Times New Roman" pitchFamily="18" charset="0"/>
              </a:rPr>
              <a:t>Sympathetic stimulation of the kidneys </a:t>
            </a:r>
            <a:r>
              <a:rPr lang="en-US" sz="2000" dirty="0" smtClean="0">
                <a:latin typeface="Times New Roman" pitchFamily="18" charset="0"/>
                <a:cs typeface="Times New Roman" pitchFamily="18" charset="0"/>
              </a:rPr>
              <a:t>causes the afferent arterioles to constrict, thereby decreasing the GFR .</a:t>
            </a:r>
          </a:p>
          <a:p>
            <a:r>
              <a:rPr lang="en-US" sz="2000" dirty="0" smtClean="0">
                <a:latin typeface="Times New Roman" pitchFamily="18" charset="0"/>
                <a:cs typeface="Times New Roman" pitchFamily="18" charset="0"/>
              </a:rPr>
              <a:t>With strong sympathetic stimulation, glomerular blood flow and  glomerular pressure are reduced so that glomerular filtration decreases to only a few percent of normal and the urinary output can fall to zero for as long as 5 to 10 minutes.</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solidFill>
                  <a:prstClr val="black">
                    <a:tint val="75000"/>
                  </a:prstClr>
                </a:solidFill>
              </a:rPr>
              <a:pPr/>
              <a:t>11</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Tree>
    <p:extLst>
      <p:ext uri="{BB962C8B-B14F-4D97-AF65-F5344CB8AC3E}">
        <p14:creationId xmlns:p14="http://schemas.microsoft.com/office/powerpoint/2010/main" val="3796062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1451"/>
            <a:ext cx="8686800" cy="4423172"/>
          </a:xfrm>
        </p:spPr>
        <p:txBody>
          <a:bodyPr>
            <a:normAutofit/>
          </a:bodyPr>
          <a:lstStyle/>
          <a:p>
            <a:pPr marL="514350" indent="-514350" algn="just">
              <a:buFont typeface="+mj-lt"/>
              <a:buAutoNum type="arabicPeriod" startAt="5"/>
            </a:pPr>
            <a:r>
              <a:rPr lang="en-US" sz="2000" b="1" dirty="0" smtClean="0">
                <a:latin typeface="Times New Roman" pitchFamily="18" charset="0"/>
                <a:cs typeface="Times New Roman" pitchFamily="18" charset="0"/>
              </a:rPr>
              <a:t>Arterial pressure </a:t>
            </a:r>
          </a:p>
          <a:p>
            <a:pPr algn="just"/>
            <a:r>
              <a:rPr lang="en-US" sz="2000" dirty="0" smtClean="0">
                <a:latin typeface="Times New Roman" pitchFamily="18" charset="0"/>
                <a:cs typeface="Times New Roman" pitchFamily="18" charset="0"/>
              </a:rPr>
              <a:t>When the arterial pressure rises , afferent arteriolar constriction occurs automatically. This prevents a significant rise in glomerular pressure despite the rise in the arterial pressure. Therefore, the GFR increases only few percent even when the mean arterial pressure rises to 150 mmHg. This phenomenon is called </a:t>
            </a:r>
            <a:r>
              <a:rPr lang="en-US" sz="2000" b="1" dirty="0" smtClean="0">
                <a:latin typeface="Times New Roman" pitchFamily="18" charset="0"/>
                <a:cs typeface="Times New Roman" pitchFamily="18" charset="0"/>
              </a:rPr>
              <a:t>auto regulation</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Glomerular nephritis results from inflammation of the filtration membrane within the renal corpuscle. The inflammation leads to increased membrane permeability and accumulation of WBCs in the area resulting in high concentration of plasma proteins that enter the filtrate along with WBCs. glomerular nephritis  may be acute when occurs within 1-3 weeks after bacterial infection, or chronic which is long. The filtration membrane becomes thick and replaced by connective tissues.</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solidFill>
                  <a:prstClr val="black">
                    <a:tint val="75000"/>
                  </a:prstClr>
                </a:solidFill>
              </a:rPr>
              <a:pPr/>
              <a:t>12</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spTree>
    <p:extLst>
      <p:ext uri="{BB962C8B-B14F-4D97-AF65-F5344CB8AC3E}">
        <p14:creationId xmlns:p14="http://schemas.microsoft.com/office/powerpoint/2010/main" val="763943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
            <a:ext cx="8763000" cy="4914900"/>
          </a:xfrm>
        </p:spPr>
        <p:txBody>
          <a:bodyPr>
            <a:normAutofit fontScale="92500" lnSpcReduction="10000"/>
          </a:bodyPr>
          <a:lstStyle/>
          <a:p>
            <a:pPr marL="514350" indent="-514350">
              <a:buFont typeface="+mj-lt"/>
              <a:buAutoNum type="arabicPeriod" startAt="2"/>
            </a:pPr>
            <a:r>
              <a:rPr lang="en-US" sz="2000" b="1" dirty="0" smtClean="0">
                <a:solidFill>
                  <a:srgbClr val="00B050"/>
                </a:solidFill>
                <a:latin typeface="Times New Roman" pitchFamily="18" charset="0"/>
                <a:cs typeface="Times New Roman" pitchFamily="18" charset="0"/>
              </a:rPr>
              <a:t>Regulatory function</a:t>
            </a:r>
          </a:p>
          <a:p>
            <a:pPr>
              <a:buFont typeface="Wingdings" pitchFamily="2" charset="2"/>
              <a:buChar char="§"/>
            </a:pPr>
            <a:r>
              <a:rPr lang="en-US" sz="2000" dirty="0" smtClean="0">
                <a:latin typeface="Times New Roman" pitchFamily="18" charset="0"/>
                <a:cs typeface="Times New Roman" pitchFamily="18" charset="0"/>
              </a:rPr>
              <a:t>Regulation of blood volume  and pressure by controlling the extracellular fluid volume ( ECF) in the body by producing either  a large volume of diluted urine or a small volume of concentrated urine.</a:t>
            </a:r>
          </a:p>
          <a:p>
            <a:pPr>
              <a:buFont typeface="Wingdings" pitchFamily="2" charset="2"/>
              <a:buChar char="§"/>
            </a:pPr>
            <a:r>
              <a:rPr lang="en-US" sz="2000" dirty="0" smtClean="0">
                <a:latin typeface="Times New Roman" pitchFamily="18" charset="0"/>
                <a:cs typeface="Times New Roman" pitchFamily="18" charset="0"/>
              </a:rPr>
              <a:t>Regulation of concentration of solutes in the blood by regulation of concentration of major ions (Na</a:t>
            </a:r>
            <a:r>
              <a:rPr lang="en-US" sz="2000" baseline="30000" dirty="0" smtClean="0">
                <a:latin typeface="Times New Roman" pitchFamily="18" charset="0"/>
                <a:cs typeface="Times New Roman" pitchFamily="18" charset="0"/>
              </a:rPr>
              <a:t>+ , </a:t>
            </a:r>
            <a:r>
              <a:rPr lang="en-US" sz="2000" baseline="-25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Cl</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HCO</a:t>
            </a:r>
            <a:r>
              <a:rPr lang="en-US" sz="2000" baseline="30000" dirty="0" smtClean="0">
                <a:latin typeface="Times New Roman" pitchFamily="18" charset="0"/>
                <a:cs typeface="Times New Roman" pitchFamily="18" charset="0"/>
              </a:rPr>
              <a:t>-</a:t>
            </a:r>
            <a:r>
              <a:rPr lang="en-US" sz="2000" baseline="-25000" dirty="0" smtClean="0">
                <a:latin typeface="Times New Roman" pitchFamily="18" charset="0"/>
                <a:cs typeface="Times New Roman" pitchFamily="18" charset="0"/>
              </a:rPr>
              <a:t>3</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HPO</a:t>
            </a:r>
            <a:r>
              <a:rPr lang="en-US" sz="2000" baseline="30000" dirty="0" smtClean="0">
                <a:latin typeface="Times New Roman" pitchFamily="18" charset="0"/>
                <a:cs typeface="Times New Roman" pitchFamily="18" charset="0"/>
              </a:rPr>
              <a:t>-</a:t>
            </a:r>
            <a:r>
              <a:rPr lang="en-US" sz="2000" baseline="-25000" dirty="0" smtClean="0">
                <a:latin typeface="Times New Roman" pitchFamily="18" charset="0"/>
                <a:cs typeface="Times New Roman" pitchFamily="18" charset="0"/>
              </a:rPr>
              <a:t>4 </a:t>
            </a:r>
            <a:r>
              <a:rPr lang="en-US" sz="2000" dirty="0" smtClean="0">
                <a:latin typeface="Times New Roman" pitchFamily="18" charset="0"/>
                <a:cs typeface="Times New Roman" pitchFamily="18" charset="0"/>
              </a:rPr>
              <a:t>) .</a:t>
            </a:r>
          </a:p>
          <a:p>
            <a:pPr>
              <a:buFont typeface="Wingdings" pitchFamily="2" charset="2"/>
              <a:buChar char="§"/>
            </a:pPr>
            <a:r>
              <a:rPr lang="en-US" sz="2000" dirty="0" smtClean="0">
                <a:latin typeface="Times New Roman" pitchFamily="18" charset="0"/>
                <a:cs typeface="Times New Roman" pitchFamily="18" charset="0"/>
              </a:rPr>
              <a:t>Regulation of PH of ECF by secreting variable amounts of H</a:t>
            </a:r>
            <a:r>
              <a:rPr lang="en-US" sz="2000" baseline="30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a:buFont typeface="Wingdings" pitchFamily="2" charset="2"/>
              <a:buChar char="§"/>
            </a:pPr>
            <a:r>
              <a:rPr lang="en-US" sz="2000" dirty="0" smtClean="0">
                <a:latin typeface="Times New Roman" pitchFamily="18" charset="0"/>
                <a:cs typeface="Times New Roman" pitchFamily="18" charset="0"/>
              </a:rPr>
              <a:t>Regulation of the synthesis of RBCs  by secreting of erythropoietin hormones.</a:t>
            </a:r>
          </a:p>
          <a:p>
            <a:pPr>
              <a:buFont typeface="Wingdings" pitchFamily="2" charset="2"/>
              <a:buChar char="§"/>
            </a:pPr>
            <a:r>
              <a:rPr lang="en-US" sz="2000" dirty="0" smtClean="0">
                <a:latin typeface="Times New Roman" pitchFamily="18" charset="0"/>
                <a:cs typeface="Times New Roman" pitchFamily="18" charset="0"/>
              </a:rPr>
              <a:t>Vitamin D synthesis therefore regulates Ca</a:t>
            </a:r>
            <a:r>
              <a:rPr lang="en-US" sz="2000" baseline="30000" dirty="0" smtClean="0">
                <a:latin typeface="Times New Roman" pitchFamily="18" charset="0"/>
                <a:cs typeface="Times New Roman" pitchFamily="18" charset="0"/>
              </a:rPr>
              <a:t>+2   </a:t>
            </a:r>
            <a:r>
              <a:rPr lang="en-US" sz="2000" dirty="0" smtClean="0">
                <a:latin typeface="Times New Roman" pitchFamily="18" charset="0"/>
                <a:cs typeface="Times New Roman" pitchFamily="18" charset="0"/>
              </a:rPr>
              <a:t>blood level.</a:t>
            </a:r>
          </a:p>
          <a:p>
            <a:pPr marL="0" indent="0">
              <a:buNone/>
            </a:pPr>
            <a:r>
              <a:rPr lang="en-US" sz="2000" b="1" dirty="0" smtClean="0">
                <a:solidFill>
                  <a:srgbClr val="FF0000"/>
                </a:solidFill>
                <a:latin typeface="Times New Roman" pitchFamily="18" charset="0"/>
                <a:cs typeface="Times New Roman" pitchFamily="18" charset="0"/>
              </a:rPr>
              <a:t>Structure of the kidneys</a:t>
            </a:r>
          </a:p>
          <a:p>
            <a:r>
              <a:rPr lang="en-US" sz="2000" dirty="0" smtClean="0">
                <a:latin typeface="Times New Roman" pitchFamily="18" charset="0"/>
                <a:cs typeface="Times New Roman" pitchFamily="18" charset="0"/>
              </a:rPr>
              <a:t>The kidneys are paired of bean shaped organs that lie behind peritoneal  lining  of the abdominal cavity .</a:t>
            </a:r>
          </a:p>
          <a:p>
            <a:r>
              <a:rPr lang="en-US" sz="2000" dirty="0" smtClean="0">
                <a:latin typeface="Times New Roman" pitchFamily="18" charset="0"/>
                <a:cs typeface="Times New Roman" pitchFamily="18" charset="0"/>
              </a:rPr>
              <a:t>Each kidney is surrounded by a thin capsule to resist stretch and limit the swelling.</a:t>
            </a:r>
          </a:p>
          <a:p>
            <a:r>
              <a:rPr lang="en-US" sz="2000" dirty="0" smtClean="0">
                <a:latin typeface="Times New Roman" pitchFamily="18" charset="0"/>
                <a:cs typeface="Times New Roman" pitchFamily="18" charset="0"/>
              </a:rPr>
              <a:t>The renal artery ,renal vein, renal lymphatic and ureter enter and leave the kidney through a helium on the midline concave surface of the kidney.</a:t>
            </a:r>
          </a:p>
          <a:p>
            <a:pPr marL="0" indent="0">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9D304D40-030F-40DE-A010-8CFACBDE9F86}" type="slidenum">
              <a:rPr lang="en-US" smtClean="0"/>
              <a:t>2</a:t>
            </a:fld>
            <a:endParaRPr lang="en-US"/>
          </a:p>
        </p:txBody>
      </p:sp>
      <p:sp>
        <p:nvSpPr>
          <p:cNvPr id="4" name="Footer Placeholder 3"/>
          <p:cNvSpPr>
            <a:spLocks noGrp="1"/>
          </p:cNvSpPr>
          <p:nvPr>
            <p:ph type="ftr" sz="quarter" idx="11"/>
          </p:nvPr>
        </p:nvSpPr>
        <p:spPr/>
        <p:txBody>
          <a:bodyPr/>
          <a:lstStyle/>
          <a:p>
            <a:r>
              <a:rPr lang="en-US" smtClean="0"/>
              <a:t>lecture no. 1</a:t>
            </a:r>
            <a:endParaRPr lang="en-US"/>
          </a:p>
        </p:txBody>
      </p:sp>
    </p:spTree>
    <p:extLst>
      <p:ext uri="{BB962C8B-B14F-4D97-AF65-F5344CB8AC3E}">
        <p14:creationId xmlns:p14="http://schemas.microsoft.com/office/powerpoint/2010/main" val="179302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71450"/>
            <a:ext cx="5562600" cy="4914900"/>
          </a:xfrm>
        </p:spPr>
        <p:txBody>
          <a:bodyPr>
            <a:normAutofit fontScale="70000" lnSpcReduction="20000"/>
          </a:bodyPr>
          <a:lstStyle/>
          <a:p>
            <a:pPr algn="just"/>
            <a:r>
              <a:rPr lang="en-US" sz="2400" dirty="0" smtClean="0">
                <a:solidFill>
                  <a:srgbClr val="00B050"/>
                </a:solidFill>
                <a:latin typeface="Times New Roman" pitchFamily="18" charset="0"/>
                <a:cs typeface="Times New Roman" pitchFamily="18" charset="0"/>
              </a:rPr>
              <a:t>Internal structure of the kidney</a:t>
            </a:r>
          </a:p>
          <a:p>
            <a:pPr algn="just"/>
            <a:r>
              <a:rPr lang="en-US" sz="2000" dirty="0" smtClean="0">
                <a:latin typeface="Times New Roman" pitchFamily="18" charset="0"/>
                <a:cs typeface="Times New Roman" pitchFamily="18" charset="0"/>
              </a:rPr>
              <a:t>There are two distinguished layers inside the longitudinal section of the kidney. The outer layer the </a:t>
            </a:r>
            <a:r>
              <a:rPr lang="en-US" sz="2000" b="1" dirty="0" smtClean="0">
                <a:latin typeface="Times New Roman" pitchFamily="18" charset="0"/>
                <a:cs typeface="Times New Roman" pitchFamily="18" charset="0"/>
              </a:rPr>
              <a:t>cortex </a:t>
            </a:r>
            <a:r>
              <a:rPr lang="en-US" sz="2000" dirty="0" smtClean="0">
                <a:latin typeface="Times New Roman" pitchFamily="18" charset="0"/>
                <a:cs typeface="Times New Roman" pitchFamily="18" charset="0"/>
              </a:rPr>
              <a:t>and the inner layer the </a:t>
            </a:r>
            <a:r>
              <a:rPr lang="en-US" sz="2000" b="1" dirty="0" smtClean="0">
                <a:latin typeface="Times New Roman" pitchFamily="18" charset="0"/>
                <a:cs typeface="Times New Roman" pitchFamily="18" charset="0"/>
              </a:rPr>
              <a:t>medulla</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The medulla made up of series of cones shaped </a:t>
            </a:r>
            <a:r>
              <a:rPr lang="en-US" sz="2000" b="1" dirty="0" smtClean="0">
                <a:latin typeface="Times New Roman" pitchFamily="18" charset="0"/>
                <a:cs typeface="Times New Roman" pitchFamily="18" charset="0"/>
              </a:rPr>
              <a:t>pyramids</a:t>
            </a:r>
            <a:r>
              <a:rPr lang="en-US" sz="2000" dirty="0" smtClean="0">
                <a:latin typeface="Times New Roman" pitchFamily="18" charset="0"/>
                <a:cs typeface="Times New Roman" pitchFamily="18" charset="0"/>
              </a:rPr>
              <a:t> which project to the </a:t>
            </a:r>
            <a:r>
              <a:rPr lang="en-US" sz="2000" b="1" dirty="0" smtClean="0">
                <a:latin typeface="Times New Roman" pitchFamily="18" charset="0"/>
                <a:cs typeface="Times New Roman" pitchFamily="18" charset="0"/>
              </a:rPr>
              <a:t>minor calyces</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Minor calyces open  into </a:t>
            </a:r>
            <a:r>
              <a:rPr lang="en-US" sz="2000" b="1" dirty="0" smtClean="0">
                <a:latin typeface="Times New Roman" pitchFamily="18" charset="0"/>
                <a:cs typeface="Times New Roman" pitchFamily="18" charset="0"/>
              </a:rPr>
              <a:t>major calyces </a:t>
            </a:r>
            <a:r>
              <a:rPr lang="en-US" sz="2000" dirty="0" smtClean="0">
                <a:latin typeface="Times New Roman" pitchFamily="18" charset="0"/>
                <a:cs typeface="Times New Roman" pitchFamily="18" charset="0"/>
              </a:rPr>
              <a:t>which open into </a:t>
            </a:r>
            <a:r>
              <a:rPr lang="en-US" sz="2000" b="1" dirty="0" smtClean="0">
                <a:latin typeface="Times New Roman" pitchFamily="18" charset="0"/>
                <a:cs typeface="Times New Roman" pitchFamily="18" charset="0"/>
              </a:rPr>
              <a:t>renal pelvis </a:t>
            </a:r>
            <a:r>
              <a:rPr lang="en-US" sz="2000" dirty="0" smtClean="0">
                <a:latin typeface="Times New Roman" pitchFamily="18" charset="0"/>
                <a:cs typeface="Times New Roman" pitchFamily="18" charset="0"/>
              </a:rPr>
              <a:t>The renal pelvis leads to the ureter which drains into the bladder.</a:t>
            </a:r>
          </a:p>
          <a:p>
            <a:pPr marL="0" indent="0" algn="just">
              <a:buNone/>
            </a:pPr>
            <a:r>
              <a:rPr lang="en-US" sz="2000" b="1" dirty="0" smtClean="0">
                <a:solidFill>
                  <a:srgbClr val="FF0000"/>
                </a:solidFill>
                <a:latin typeface="Times New Roman" pitchFamily="18" charset="0"/>
                <a:cs typeface="Times New Roman" pitchFamily="18" charset="0"/>
              </a:rPr>
              <a:t>Structure of the nephron</a:t>
            </a:r>
          </a:p>
          <a:p>
            <a:pPr algn="just"/>
            <a:r>
              <a:rPr lang="en-US" sz="2000" dirty="0" smtClean="0">
                <a:latin typeface="Times New Roman" pitchFamily="18" charset="0"/>
                <a:cs typeface="Times New Roman" pitchFamily="18" charset="0"/>
              </a:rPr>
              <a:t>The functional unit of the kidney is the </a:t>
            </a:r>
            <a:r>
              <a:rPr lang="en-US" sz="2000" b="1" dirty="0" smtClean="0">
                <a:latin typeface="Times New Roman" pitchFamily="18" charset="0"/>
                <a:cs typeface="Times New Roman" pitchFamily="18" charset="0"/>
              </a:rPr>
              <a:t>nephron</a:t>
            </a:r>
            <a:r>
              <a:rPr lang="en-US" sz="2000" dirty="0" smtClean="0">
                <a:latin typeface="Times New Roman" pitchFamily="18" charset="0"/>
                <a:cs typeface="Times New Roman" pitchFamily="18" charset="0"/>
              </a:rPr>
              <a:t> ( where the blood is filtrated).</a:t>
            </a:r>
          </a:p>
          <a:p>
            <a:pPr algn="just"/>
            <a:r>
              <a:rPr lang="en-US" sz="2000" dirty="0" smtClean="0">
                <a:latin typeface="Times New Roman" pitchFamily="18" charset="0"/>
                <a:cs typeface="Times New Roman" pitchFamily="18" charset="0"/>
              </a:rPr>
              <a:t>Nephron is blind  end tubules running from the Bowman's capsule into the renal pelvis There are about one million nephrons in each kidney.</a:t>
            </a:r>
          </a:p>
          <a:p>
            <a:pPr algn="just"/>
            <a:r>
              <a:rPr lang="en-US" sz="2000" dirty="0" smtClean="0">
                <a:latin typeface="Times New Roman" pitchFamily="18" charset="0"/>
                <a:cs typeface="Times New Roman" pitchFamily="18" charset="0"/>
              </a:rPr>
              <a:t>The nephron begins at the glomerulus ( comprises a tuft  of glomerular capillaries with the Bowman's capsule).</a:t>
            </a:r>
          </a:p>
          <a:p>
            <a:pPr algn="just"/>
            <a:r>
              <a:rPr lang="en-US" sz="2000" dirty="0" smtClean="0">
                <a:latin typeface="Times New Roman" pitchFamily="18" charset="0"/>
                <a:cs typeface="Times New Roman" pitchFamily="18" charset="0"/>
              </a:rPr>
              <a:t>The capillaries are derived from the </a:t>
            </a:r>
            <a:r>
              <a:rPr lang="en-US" sz="2000" b="1" dirty="0" smtClean="0">
                <a:latin typeface="Times New Roman" pitchFamily="18" charset="0"/>
                <a:cs typeface="Times New Roman" pitchFamily="18" charset="0"/>
              </a:rPr>
              <a:t>afferent arterioles </a:t>
            </a:r>
            <a:r>
              <a:rPr lang="en-US" sz="2000" dirty="0" smtClean="0">
                <a:latin typeface="Times New Roman" pitchFamily="18" charset="0"/>
                <a:cs typeface="Times New Roman" pitchFamily="18" charset="0"/>
              </a:rPr>
              <a:t>and drain into the </a:t>
            </a:r>
            <a:r>
              <a:rPr lang="en-US" sz="2000" b="1" dirty="0" smtClean="0">
                <a:latin typeface="Times New Roman" pitchFamily="18" charset="0"/>
                <a:cs typeface="Times New Roman" pitchFamily="18" charset="0"/>
              </a:rPr>
              <a:t>efferent arterioles </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The glomerulus and Bowman's capsule form the </a:t>
            </a:r>
            <a:r>
              <a:rPr lang="en-US" sz="2000" b="1" dirty="0" smtClean="0">
                <a:latin typeface="Times New Roman" pitchFamily="18" charset="0"/>
                <a:cs typeface="Times New Roman" pitchFamily="18" charset="0"/>
              </a:rPr>
              <a:t>renal corpuscle</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The materials leave the blood in the glomerulus and </a:t>
            </a:r>
            <a:r>
              <a:rPr lang="en-US" sz="2000" dirty="0">
                <a:latin typeface="Times New Roman" pitchFamily="18" charset="0"/>
                <a:cs typeface="Times New Roman" pitchFamily="18" charset="0"/>
              </a:rPr>
              <a:t>the Bowman's capsule </a:t>
            </a:r>
            <a:r>
              <a:rPr lang="en-US" sz="2000" dirty="0" smtClean="0">
                <a:latin typeface="Times New Roman" pitchFamily="18" charset="0"/>
                <a:cs typeface="Times New Roman" pitchFamily="18" charset="0"/>
              </a:rPr>
              <a:t> through the </a:t>
            </a:r>
            <a:r>
              <a:rPr lang="en-US" sz="2000" b="1" dirty="0" smtClean="0">
                <a:latin typeface="Times New Roman" pitchFamily="18" charset="0"/>
                <a:cs typeface="Times New Roman" pitchFamily="18" charset="0"/>
              </a:rPr>
              <a:t>filtration membrane   .</a:t>
            </a:r>
          </a:p>
          <a:p>
            <a:pPr algn="just"/>
            <a:r>
              <a:rPr lang="en-US" sz="2000" dirty="0" smtClean="0">
                <a:latin typeface="Times New Roman" pitchFamily="18" charset="0"/>
                <a:cs typeface="Times New Roman" pitchFamily="18" charset="0"/>
              </a:rPr>
              <a:t>Fluid </a:t>
            </a:r>
            <a:r>
              <a:rPr lang="en-US" sz="2000" dirty="0">
                <a:latin typeface="Times New Roman" pitchFamily="18" charset="0"/>
                <a:cs typeface="Times New Roman" pitchFamily="18" charset="0"/>
              </a:rPr>
              <a:t>from Bowman's capsule </a:t>
            </a:r>
            <a:r>
              <a:rPr lang="en-US" sz="2000" dirty="0" smtClean="0">
                <a:latin typeface="Times New Roman" pitchFamily="18" charset="0"/>
                <a:cs typeface="Times New Roman" pitchFamily="18" charset="0"/>
              </a:rPr>
              <a:t>flows into the coiled segment (proximal convoluted tubule) , then into  </a:t>
            </a:r>
            <a:r>
              <a:rPr lang="en-US" sz="2000" b="1" dirty="0" smtClean="0">
                <a:latin typeface="Times New Roman" pitchFamily="18" charset="0"/>
                <a:cs typeface="Times New Roman" pitchFamily="18" charset="0"/>
              </a:rPr>
              <a:t>loop of Henle</a:t>
            </a:r>
            <a:r>
              <a:rPr lang="en-US" sz="2000" dirty="0" smtClean="0">
                <a:latin typeface="Times New Roman" pitchFamily="18" charset="0"/>
                <a:cs typeface="Times New Roman" pitchFamily="18" charset="0"/>
              </a:rPr>
              <a:t>, down into the medulla.</a:t>
            </a:r>
          </a:p>
          <a:p>
            <a:pPr algn="just"/>
            <a:endParaRPr lang="en-US" sz="20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9D304D40-030F-40DE-A010-8CFACBDE9F86}" type="slidenum">
              <a:rPr lang="en-US" smtClean="0"/>
              <a:t>3</a:t>
            </a:fld>
            <a:endParaRPr lang="en-US"/>
          </a:p>
        </p:txBody>
      </p:sp>
      <p:sp>
        <p:nvSpPr>
          <p:cNvPr id="4" name="Footer Placeholder 3"/>
          <p:cNvSpPr>
            <a:spLocks noGrp="1"/>
          </p:cNvSpPr>
          <p:nvPr>
            <p:ph type="ftr" sz="quarter" idx="11"/>
          </p:nvPr>
        </p:nvSpPr>
        <p:spPr/>
        <p:txBody>
          <a:bodyPr/>
          <a:lstStyle/>
          <a:p>
            <a:r>
              <a:rPr lang="en-US" smtClean="0"/>
              <a:t>lecture no. 1</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14301"/>
            <a:ext cx="3429000" cy="486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60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450"/>
            <a:ext cx="8763000" cy="4743450"/>
          </a:xfrm>
        </p:spPr>
        <p:txBody>
          <a:bodyPr>
            <a:normAutofit fontScale="85000" lnSpcReduction="20000"/>
          </a:bodyPr>
          <a:lstStyle/>
          <a:p>
            <a:r>
              <a:rPr lang="en-US" sz="2000" b="1" dirty="0" smtClean="0">
                <a:latin typeface="Times New Roman" pitchFamily="18" charset="0"/>
                <a:cs typeface="Times New Roman" pitchFamily="18" charset="0"/>
              </a:rPr>
              <a:t>There are two types of nephrons:</a:t>
            </a:r>
          </a:p>
          <a:p>
            <a:pPr marL="457200" indent="-457200">
              <a:buFont typeface="+mj-lt"/>
              <a:buAutoNum type="arabicPeriod"/>
            </a:pPr>
            <a:r>
              <a:rPr lang="en-US" sz="2000" b="1" dirty="0" smtClean="0">
                <a:solidFill>
                  <a:srgbClr val="00B050"/>
                </a:solidFill>
                <a:latin typeface="Times New Roman" pitchFamily="18" charset="0"/>
                <a:cs typeface="Times New Roman" pitchFamily="18" charset="0"/>
              </a:rPr>
              <a:t>Cortical nephrons:</a:t>
            </a:r>
          </a:p>
          <a:p>
            <a:r>
              <a:rPr lang="en-US" sz="2000" dirty="0" smtClean="0">
                <a:latin typeface="Times New Roman" pitchFamily="18" charset="0"/>
                <a:cs typeface="Times New Roman" pitchFamily="18" charset="0"/>
              </a:rPr>
              <a:t>The glomeruli are in the two thirds of the cortex (85%).</a:t>
            </a:r>
          </a:p>
          <a:p>
            <a:r>
              <a:rPr lang="en-US" sz="2000" dirty="0" smtClean="0">
                <a:latin typeface="Times New Roman" pitchFamily="18" charset="0"/>
                <a:cs typeface="Times New Roman" pitchFamily="18" charset="0"/>
              </a:rPr>
              <a:t>Short loop of Henle, that dips into the outer medulla ( further from corticomedullary junction).</a:t>
            </a:r>
          </a:p>
          <a:p>
            <a:r>
              <a:rPr lang="en-US" sz="2000" dirty="0" smtClean="0">
                <a:latin typeface="Times New Roman" pitchFamily="18" charset="0"/>
                <a:cs typeface="Times New Roman" pitchFamily="18" charset="0"/>
              </a:rPr>
              <a:t>Efferent arteriole supplies peritubular capillaries</a:t>
            </a:r>
          </a:p>
          <a:p>
            <a:pPr marL="457200" indent="-457200">
              <a:buFont typeface="+mj-lt"/>
              <a:buAutoNum type="arabicPeriod" startAt="2"/>
            </a:pPr>
            <a:r>
              <a:rPr lang="en-US" sz="2000" b="1" dirty="0" smtClean="0">
                <a:solidFill>
                  <a:srgbClr val="00B050"/>
                </a:solidFill>
                <a:latin typeface="Times New Roman" pitchFamily="18" charset="0"/>
                <a:cs typeface="Times New Roman" pitchFamily="18" charset="0"/>
              </a:rPr>
              <a:t>Juxtramedullary nephrons</a:t>
            </a:r>
          </a:p>
          <a:p>
            <a:r>
              <a:rPr lang="en-US" sz="2000" dirty="0" smtClean="0">
                <a:latin typeface="Times New Roman" pitchFamily="18" charset="0"/>
                <a:cs typeface="Times New Roman" pitchFamily="18" charset="0"/>
              </a:rPr>
              <a:t>Glomeruli are in the inner cortex.</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long loop of Henle extend deeply into the medulla( closer to the corticomedullary junction).</a:t>
            </a:r>
          </a:p>
          <a:p>
            <a:r>
              <a:rPr lang="en-US" sz="2000" dirty="0" smtClean="0">
                <a:latin typeface="Times New Roman" pitchFamily="18" charset="0"/>
                <a:cs typeface="Times New Roman" pitchFamily="18" charset="0"/>
              </a:rPr>
              <a:t>Efferent arterioles supplies vasa recta.</a:t>
            </a:r>
          </a:p>
          <a:p>
            <a:pPr>
              <a:buFont typeface="Wingdings" pitchFamily="2" charset="2"/>
              <a:buChar char="q"/>
            </a:pPr>
            <a:r>
              <a:rPr lang="en-US" sz="2000" b="1" dirty="0" smtClean="0">
                <a:latin typeface="Times New Roman" pitchFamily="18" charset="0"/>
                <a:cs typeface="Times New Roman" pitchFamily="18" charset="0"/>
              </a:rPr>
              <a:t>Proximal convoluted tubule </a:t>
            </a:r>
            <a:r>
              <a:rPr lang="en-US" sz="2000" dirty="0" smtClean="0">
                <a:latin typeface="Times New Roman" pitchFamily="18" charset="0"/>
                <a:cs typeface="Times New Roman" pitchFamily="18" charset="0"/>
              </a:rPr>
              <a:t>is about 14mm long, 60 µm in diameter. It is composed of simple cuboidal epithelial cells, made up the wall.</a:t>
            </a:r>
          </a:p>
          <a:p>
            <a:pPr>
              <a:buFont typeface="Wingdings" pitchFamily="2" charset="2"/>
              <a:buChar char="q"/>
            </a:pPr>
            <a:r>
              <a:rPr lang="en-US" sz="2000" dirty="0" smtClean="0">
                <a:latin typeface="Times New Roman" pitchFamily="18" charset="0"/>
                <a:cs typeface="Times New Roman" pitchFamily="18" charset="0"/>
              </a:rPr>
              <a:t>Loop of Henle  are continuous of proximal convoluted tubule, each loop has two limbs: descending and ascending .</a:t>
            </a:r>
          </a:p>
          <a:p>
            <a:r>
              <a:rPr lang="en-US" sz="2000" dirty="0" smtClean="0">
                <a:latin typeface="Times New Roman" pitchFamily="18" charset="0"/>
                <a:cs typeface="Times New Roman" pitchFamily="18" charset="0"/>
              </a:rPr>
              <a:t>The ascending limb of loop of Henle leads into a second coil section: </a:t>
            </a:r>
            <a:r>
              <a:rPr lang="en-US" sz="2000" b="1" dirty="0" smtClean="0">
                <a:latin typeface="Times New Roman" pitchFamily="18" charset="0"/>
                <a:cs typeface="Times New Roman" pitchFamily="18" charset="0"/>
              </a:rPr>
              <a:t>the distal convoluted tubule.</a:t>
            </a:r>
          </a:p>
          <a:p>
            <a:pPr>
              <a:buFont typeface="Wingdings" pitchFamily="2" charset="2"/>
              <a:buChar char="q"/>
            </a:pPr>
            <a:r>
              <a:rPr lang="en-US" sz="2000" b="1" dirty="0" smtClean="0">
                <a:latin typeface="Times New Roman" pitchFamily="18" charset="0"/>
                <a:cs typeface="Times New Roman" pitchFamily="18" charset="0"/>
              </a:rPr>
              <a:t>Distal convoluted tubule </a:t>
            </a:r>
            <a:r>
              <a:rPr lang="en-US" sz="2000" dirty="0" smtClean="0">
                <a:latin typeface="Times New Roman" pitchFamily="18" charset="0"/>
                <a:cs typeface="Times New Roman" pitchFamily="18" charset="0"/>
              </a:rPr>
              <a:t>begins at a special structure: </a:t>
            </a:r>
            <a:r>
              <a:rPr lang="en-US" sz="2000" b="1"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juxtraglomerular</a:t>
            </a:r>
            <a:r>
              <a:rPr lang="en-US" sz="2000" b="1" dirty="0" smtClean="0">
                <a:latin typeface="Times New Roman" pitchFamily="18" charset="0"/>
                <a:cs typeface="Times New Roman" pitchFamily="18" charset="0"/>
              </a:rPr>
              <a:t> apparatus.</a:t>
            </a:r>
          </a:p>
          <a:p>
            <a:pPr>
              <a:buFont typeface="Wingdings" pitchFamily="2" charset="2"/>
              <a:buChar char="q"/>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Collecting duct </a:t>
            </a:r>
            <a:r>
              <a:rPr lang="en-US" sz="2000" dirty="0" smtClean="0">
                <a:latin typeface="Times New Roman" pitchFamily="18" charset="0"/>
                <a:cs typeface="Times New Roman" pitchFamily="18" charset="0"/>
              </a:rPr>
              <a:t>: the cells of the collecting duct have some microvilli and numerous mitochondria.</a:t>
            </a:r>
          </a:p>
          <a:p>
            <a:pPr>
              <a:buFont typeface="Wingdings" pitchFamily="2" charset="2"/>
              <a:buChar char="q"/>
            </a:pPr>
            <a:endParaRPr lang="en-US" sz="2000" dirty="0" smtClean="0">
              <a:latin typeface="Times New Roman" pitchFamily="18" charset="0"/>
              <a:cs typeface="Times New Roman" pitchFamily="18" charset="0"/>
            </a:endParaRPr>
          </a:p>
          <a:p>
            <a:pPr marL="457200" indent="-457200">
              <a:buFont typeface="+mj-lt"/>
              <a:buAutoNum type="arabicPeriod" startAt="2"/>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t>4</a:t>
            </a:fld>
            <a:endParaRPr lang="en-US"/>
          </a:p>
        </p:txBody>
      </p:sp>
      <p:sp>
        <p:nvSpPr>
          <p:cNvPr id="2" name="Footer Placeholder 1"/>
          <p:cNvSpPr>
            <a:spLocks noGrp="1"/>
          </p:cNvSpPr>
          <p:nvPr>
            <p:ph type="ftr" sz="quarter" idx="11"/>
          </p:nvPr>
        </p:nvSpPr>
        <p:spPr/>
        <p:txBody>
          <a:bodyPr/>
          <a:lstStyle/>
          <a:p>
            <a:r>
              <a:rPr lang="en-US" smtClean="0"/>
              <a:t>lecture no. 1</a:t>
            </a:r>
            <a:endParaRPr lang="en-US"/>
          </a:p>
        </p:txBody>
      </p:sp>
    </p:spTree>
    <p:extLst>
      <p:ext uri="{BB962C8B-B14F-4D97-AF65-F5344CB8AC3E}">
        <p14:creationId xmlns:p14="http://schemas.microsoft.com/office/powerpoint/2010/main" val="2358678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14300"/>
            <a:ext cx="4724400" cy="4857750"/>
          </a:xfrm>
        </p:spPr>
        <p:txBody>
          <a:bodyPr>
            <a:normAutofit/>
          </a:bodyPr>
          <a:lstStyle/>
          <a:p>
            <a:pPr marL="0" indent="0" algn="just">
              <a:buNone/>
            </a:pPr>
            <a:r>
              <a:rPr lang="en-US" sz="2000" b="1" dirty="0" smtClean="0">
                <a:solidFill>
                  <a:srgbClr val="7030A0"/>
                </a:solidFill>
                <a:latin typeface="Times New Roman" pitchFamily="18" charset="0"/>
                <a:cs typeface="Times New Roman" pitchFamily="18" charset="0"/>
              </a:rPr>
              <a:t>Juxtaglomerular apparatus:</a:t>
            </a:r>
          </a:p>
          <a:p>
            <a:pPr algn="just">
              <a:buFont typeface="Wingdings" pitchFamily="2" charset="2"/>
              <a:buChar char="Ø"/>
            </a:pPr>
            <a:r>
              <a:rPr lang="en-US" sz="1600" dirty="0" smtClean="0">
                <a:latin typeface="Times New Roman" pitchFamily="18" charset="0"/>
                <a:cs typeface="Times New Roman" pitchFamily="18" charset="0"/>
              </a:rPr>
              <a:t>The JGA includes two cell populations that play important roles in regulation the rate of filtrate formation and systemic blood pressure.</a:t>
            </a:r>
          </a:p>
          <a:p>
            <a:pPr algn="just">
              <a:buFont typeface="Wingdings" pitchFamily="2" charset="2"/>
              <a:buChar char="Ø"/>
            </a:pPr>
            <a:r>
              <a:rPr lang="en-US" sz="1600" dirty="0" smtClean="0">
                <a:latin typeface="Times New Roman" pitchFamily="18" charset="0"/>
                <a:cs typeface="Times New Roman" pitchFamily="18" charset="0"/>
              </a:rPr>
              <a:t>In the arteriole walls are granular cells also called (JG) cells which are smooth muscle cells with secretory granules containing renin . Granular cells act as mechanoreceptors to sense the blood pressure.</a:t>
            </a:r>
          </a:p>
          <a:p>
            <a:pPr algn="just">
              <a:buFont typeface="Wingdings" pitchFamily="2" charset="2"/>
              <a:buChar char="Ø"/>
            </a:pPr>
            <a:r>
              <a:rPr lang="en-US" sz="1600" dirty="0" smtClean="0">
                <a:latin typeface="Times New Roman" pitchFamily="18" charset="0"/>
                <a:cs typeface="Times New Roman" pitchFamily="18" charset="0"/>
              </a:rPr>
              <a:t>The macula densa is a group of tall ,closely packed cells of the distal convoluted tubule that lies adjacent to the granular cells. The macula densa cells are chemoreceptors that respond to changes in the NaCl content of the filtrate.</a:t>
            </a:r>
          </a:p>
          <a:p>
            <a:pPr algn="just">
              <a:buFont typeface="Wingdings" pitchFamily="2" charset="2"/>
              <a:buChar char="Ø"/>
            </a:pPr>
            <a:r>
              <a:rPr lang="en-US" sz="1600" dirty="0" smtClean="0">
                <a:latin typeface="Times New Roman" pitchFamily="18" charset="0"/>
                <a:cs typeface="Times New Roman" pitchFamily="18" charset="0"/>
              </a:rPr>
              <a:t>A third cells is also  part of the JGA  called  the extra glomerular mesangial cells . These cells are interconnected by gap junctions and  may  pass signals between macula densa and granular cells.</a:t>
            </a:r>
          </a:p>
          <a:p>
            <a:pPr marL="0" lvl="0" indent="0" algn="just">
              <a:buNone/>
            </a:pPr>
            <a:endParaRPr lang="en-US" sz="2000" b="1" i="1" dirty="0">
              <a:solidFill>
                <a:prstClr val="black"/>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t>5</a:t>
            </a:fld>
            <a:endParaRPr lang="en-US"/>
          </a:p>
        </p:txBody>
      </p:sp>
      <p:sp>
        <p:nvSpPr>
          <p:cNvPr id="2" name="Footer Placeholder 1"/>
          <p:cNvSpPr>
            <a:spLocks noGrp="1"/>
          </p:cNvSpPr>
          <p:nvPr>
            <p:ph type="ftr" sz="quarter" idx="11"/>
          </p:nvPr>
        </p:nvSpPr>
        <p:spPr/>
        <p:txBody>
          <a:bodyPr/>
          <a:lstStyle/>
          <a:p>
            <a:r>
              <a:rPr lang="en-US" smtClean="0"/>
              <a:t>lecture no. 1</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4301"/>
            <a:ext cx="4315690"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81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209550"/>
            <a:ext cx="3352800" cy="4495800"/>
          </a:xfrm>
        </p:spPr>
        <p:txBody>
          <a:bodyPr/>
          <a:lstStyle/>
          <a:p>
            <a:pPr marL="0" lvl="0" indent="0" algn="just">
              <a:buNone/>
            </a:pPr>
            <a:r>
              <a:rPr lang="en-US" sz="1700" b="1" dirty="0">
                <a:solidFill>
                  <a:srgbClr val="0070C0"/>
                </a:solidFill>
                <a:latin typeface="Times New Roman" pitchFamily="18" charset="0"/>
                <a:cs typeface="Times New Roman" pitchFamily="18" charset="0"/>
              </a:rPr>
              <a:t>Structure of the </a:t>
            </a:r>
            <a:r>
              <a:rPr lang="en-US" sz="1700" b="1" dirty="0" smtClean="0">
                <a:solidFill>
                  <a:srgbClr val="0070C0"/>
                </a:solidFill>
                <a:latin typeface="Times New Roman" pitchFamily="18" charset="0"/>
                <a:cs typeface="Times New Roman" pitchFamily="18" charset="0"/>
              </a:rPr>
              <a:t>glomerulus (filtration membrane)</a:t>
            </a:r>
            <a:endParaRPr lang="en-US" sz="1700" b="1" dirty="0">
              <a:solidFill>
                <a:srgbClr val="0070C0"/>
              </a:solidFill>
              <a:latin typeface="Times New Roman" pitchFamily="18" charset="0"/>
              <a:cs typeface="Times New Roman" pitchFamily="18" charset="0"/>
            </a:endParaRPr>
          </a:p>
          <a:p>
            <a:pPr lvl="0" algn="just">
              <a:buFont typeface="Wingdings" pitchFamily="2" charset="2"/>
              <a:buChar char="q"/>
            </a:pPr>
            <a:r>
              <a:rPr lang="en-US" sz="1500" dirty="0">
                <a:solidFill>
                  <a:prstClr val="black"/>
                </a:solidFill>
                <a:latin typeface="Times New Roman" pitchFamily="18" charset="0"/>
                <a:cs typeface="Times New Roman" pitchFamily="18" charset="0"/>
              </a:rPr>
              <a:t>Glomerulus is composed of </a:t>
            </a:r>
            <a:r>
              <a:rPr lang="en-US" sz="1500" b="1" dirty="0">
                <a:solidFill>
                  <a:prstClr val="black"/>
                </a:solidFill>
                <a:latin typeface="Times New Roman" pitchFamily="18" charset="0"/>
                <a:cs typeface="Times New Roman" pitchFamily="18" charset="0"/>
              </a:rPr>
              <a:t>fenestrated capillaries</a:t>
            </a:r>
            <a:r>
              <a:rPr lang="en-US" sz="1500" dirty="0">
                <a:solidFill>
                  <a:prstClr val="black"/>
                </a:solidFill>
                <a:latin typeface="Times New Roman" pitchFamily="18" charset="0"/>
                <a:cs typeface="Times New Roman" pitchFamily="18" charset="0"/>
              </a:rPr>
              <a:t>.</a:t>
            </a:r>
          </a:p>
          <a:p>
            <a:pPr lvl="0" algn="just">
              <a:buFont typeface="Wingdings" pitchFamily="2" charset="2"/>
              <a:buChar char="q"/>
            </a:pPr>
            <a:r>
              <a:rPr lang="en-US" sz="1500" dirty="0">
                <a:solidFill>
                  <a:prstClr val="black"/>
                </a:solidFill>
                <a:latin typeface="Times New Roman" pitchFamily="18" charset="0"/>
                <a:cs typeface="Times New Roman" pitchFamily="18" charset="0"/>
              </a:rPr>
              <a:t>The filtrated fluid passes from the capillaries into the  Bowman's capsule through the filtration membrane  consists of :</a:t>
            </a:r>
          </a:p>
          <a:p>
            <a:pPr marL="457200" lvl="0" indent="-457200" algn="just">
              <a:buFont typeface="+mj-lt"/>
              <a:buAutoNum type="arabicPeriod"/>
            </a:pPr>
            <a:r>
              <a:rPr lang="en-US" sz="1500" b="1" i="1" dirty="0">
                <a:solidFill>
                  <a:prstClr val="black"/>
                </a:solidFill>
                <a:latin typeface="Times New Roman" pitchFamily="18" charset="0"/>
                <a:cs typeface="Times New Roman" pitchFamily="18" charset="0"/>
              </a:rPr>
              <a:t>Fenestrated glomerular capillary endothelium.</a:t>
            </a:r>
          </a:p>
          <a:p>
            <a:pPr marL="457200" lvl="0" indent="-457200" algn="just">
              <a:buFont typeface="+mj-lt"/>
              <a:buAutoNum type="arabicPeriod"/>
            </a:pPr>
            <a:r>
              <a:rPr lang="en-US" sz="1500" b="1" i="1" dirty="0">
                <a:solidFill>
                  <a:prstClr val="black"/>
                </a:solidFill>
                <a:latin typeface="Times New Roman" pitchFamily="18" charset="0"/>
                <a:cs typeface="Times New Roman" pitchFamily="18" charset="0"/>
              </a:rPr>
              <a:t>Basement membrane.</a:t>
            </a:r>
          </a:p>
          <a:p>
            <a:pPr marL="457200" lvl="0" indent="-457200" algn="just">
              <a:buFont typeface="+mj-lt"/>
              <a:buAutoNum type="arabicPeriod"/>
            </a:pPr>
            <a:r>
              <a:rPr lang="en-US" sz="1500" b="1" i="1" dirty="0">
                <a:solidFill>
                  <a:prstClr val="black"/>
                </a:solidFill>
                <a:latin typeface="Times New Roman" pitchFamily="18" charset="0"/>
                <a:cs typeface="Times New Roman" pitchFamily="18" charset="0"/>
              </a:rPr>
              <a:t>Podocytes processes</a:t>
            </a:r>
            <a:endParaRPr lang="en-US" sz="1500" dirty="0">
              <a:solidFill>
                <a:prstClr val="black"/>
              </a:solidFill>
              <a:latin typeface="Times New Roman" pitchFamily="18" charset="0"/>
              <a:cs typeface="Times New Roman" pitchFamily="18" charset="0"/>
            </a:endParaRPr>
          </a:p>
          <a:p>
            <a:pPr marL="0" indent="0">
              <a:buNone/>
            </a:pPr>
            <a:endParaRPr lang="en-US" dirty="0"/>
          </a:p>
        </p:txBody>
      </p:sp>
      <p:sp>
        <p:nvSpPr>
          <p:cNvPr id="4" name="عنصر نائب للتذييل 3"/>
          <p:cNvSpPr>
            <a:spLocks noGrp="1"/>
          </p:cNvSpPr>
          <p:nvPr>
            <p:ph type="ftr" sz="quarter" idx="11"/>
          </p:nvPr>
        </p:nvSpPr>
        <p:spPr/>
        <p:txBody>
          <a:bodyPr/>
          <a:lstStyle/>
          <a:p>
            <a:r>
              <a:rPr lang="en-US" smtClean="0"/>
              <a:t>lecture no. 1</a:t>
            </a:r>
            <a:endParaRPr lang="en-US"/>
          </a:p>
        </p:txBody>
      </p:sp>
      <p:sp>
        <p:nvSpPr>
          <p:cNvPr id="5" name="عنصر نائب لرقم الشريحة 4"/>
          <p:cNvSpPr>
            <a:spLocks noGrp="1"/>
          </p:cNvSpPr>
          <p:nvPr>
            <p:ph type="sldNum" sz="quarter" idx="12"/>
          </p:nvPr>
        </p:nvSpPr>
        <p:spPr/>
        <p:txBody>
          <a:bodyPr/>
          <a:lstStyle/>
          <a:p>
            <a:fld id="{9D304D40-030F-40DE-A010-8CFACBDE9F86}" type="slidenum">
              <a:rPr lang="en-US" smtClean="0"/>
              <a:t>6</a:t>
            </a:fld>
            <a:endParaRPr lang="en-US"/>
          </a:p>
        </p:txBody>
      </p:sp>
      <p:pic>
        <p:nvPicPr>
          <p:cNvPr id="1027" name="Picture 3" descr="C:\Users\LENOVO\Desktop\renal-corpuscle-and-filtration-membrane-with-podocytes-glomerular-capsule-and-capillary.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581400" y="209550"/>
            <a:ext cx="5562600" cy="4495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525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1450"/>
            <a:ext cx="8763000" cy="4686300"/>
          </a:xfrm>
        </p:spPr>
        <p:txBody>
          <a:bodyPr>
            <a:normAutofit fontScale="85000" lnSpcReduction="10000"/>
          </a:bodyPr>
          <a:lstStyle/>
          <a:p>
            <a:pPr marL="0" indent="0">
              <a:buNone/>
            </a:pPr>
            <a:r>
              <a:rPr lang="en-US" sz="2000" b="1" dirty="0">
                <a:solidFill>
                  <a:srgbClr val="7030A0"/>
                </a:solidFill>
                <a:latin typeface="Times New Roman" pitchFamily="18" charset="0"/>
                <a:cs typeface="Times New Roman" pitchFamily="18" charset="0"/>
              </a:rPr>
              <a:t>Renal blood flow</a:t>
            </a:r>
          </a:p>
          <a:p>
            <a:pPr>
              <a:buFont typeface="Wingdings" pitchFamily="2" charset="2"/>
              <a:buChar char="q"/>
            </a:pPr>
            <a:r>
              <a:rPr lang="en-US" sz="2000" dirty="0">
                <a:latin typeface="Times New Roman" pitchFamily="18" charset="0"/>
                <a:cs typeface="Times New Roman" pitchFamily="18" charset="0"/>
              </a:rPr>
              <a:t>The renal artery enters the kidneys at the </a:t>
            </a:r>
            <a:r>
              <a:rPr lang="en-US" sz="2000" b="1" dirty="0">
                <a:latin typeface="Times New Roman" pitchFamily="18" charset="0"/>
                <a:cs typeface="Times New Roman" pitchFamily="18" charset="0"/>
              </a:rPr>
              <a:t>hilum</a:t>
            </a:r>
            <a:r>
              <a:rPr lang="en-US" sz="2000" dirty="0">
                <a:latin typeface="Times New Roman" pitchFamily="18" charset="0"/>
                <a:cs typeface="Times New Roman" pitchFamily="18" charset="0"/>
              </a:rPr>
              <a:t>.</a:t>
            </a:r>
          </a:p>
          <a:p>
            <a:pPr>
              <a:buFont typeface="Wingdings" pitchFamily="2" charset="2"/>
              <a:buChar char="q"/>
            </a:pPr>
            <a:r>
              <a:rPr lang="en-US" sz="2000" dirty="0">
                <a:latin typeface="Times New Roman" pitchFamily="18" charset="0"/>
                <a:cs typeface="Times New Roman" pitchFamily="18" charset="0"/>
              </a:rPr>
              <a:t>The renal artery branches to form </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interlobar arteries</a:t>
            </a:r>
            <a:r>
              <a:rPr lang="en-US" sz="2000" dirty="0" smtClean="0">
                <a:latin typeface="Times New Roman" pitchFamily="18" charset="0"/>
                <a:cs typeface="Times New Roman" pitchFamily="18" charset="0"/>
              </a:rPr>
              <a:t>, which radiate out towards the cortex.</a:t>
            </a:r>
          </a:p>
          <a:p>
            <a:pPr>
              <a:buFont typeface="Wingdings" pitchFamily="2" charset="2"/>
              <a:buChar char="q"/>
            </a:pPr>
            <a:r>
              <a:rPr lang="en-US" sz="2000" dirty="0" smtClean="0">
                <a:latin typeface="Times New Roman" pitchFamily="18" charset="0"/>
                <a:cs typeface="Times New Roman" pitchFamily="18" charset="0"/>
              </a:rPr>
              <a:t>Interlobar arteries diverge near the base of the pyramid to form </a:t>
            </a:r>
            <a:r>
              <a:rPr lang="en-US" sz="2000" b="1" dirty="0" smtClean="0">
                <a:latin typeface="Times New Roman" pitchFamily="18" charset="0"/>
                <a:cs typeface="Times New Roman" pitchFamily="18" charset="0"/>
              </a:rPr>
              <a:t>arcuate.</a:t>
            </a:r>
          </a:p>
          <a:p>
            <a:pPr>
              <a:buFont typeface="Wingdings" pitchFamily="2" charset="2"/>
              <a:buChar char="q"/>
            </a:pPr>
            <a:r>
              <a:rPr lang="en-US" sz="2000" dirty="0">
                <a:latin typeface="Times New Roman" pitchFamily="18" charset="0"/>
                <a:cs typeface="Times New Roman" pitchFamily="18" charset="0"/>
              </a:rPr>
              <a:t>Interlobar </a:t>
            </a:r>
            <a:r>
              <a:rPr lang="en-US" sz="2000" dirty="0" smtClean="0">
                <a:latin typeface="Times New Roman" pitchFamily="18" charset="0"/>
                <a:cs typeface="Times New Roman" pitchFamily="18" charset="0"/>
              </a:rPr>
              <a:t>arteries give rise to the </a:t>
            </a:r>
            <a:r>
              <a:rPr lang="en-US" sz="2000" b="1" dirty="0" smtClean="0">
                <a:latin typeface="Times New Roman" pitchFamily="18" charset="0"/>
                <a:cs typeface="Times New Roman" pitchFamily="18" charset="0"/>
              </a:rPr>
              <a:t>afferent arterioles </a:t>
            </a:r>
            <a:r>
              <a:rPr lang="en-US" sz="2000" dirty="0" smtClean="0">
                <a:latin typeface="Times New Roman" pitchFamily="18" charset="0"/>
                <a:cs typeface="Times New Roman" pitchFamily="18" charset="0"/>
              </a:rPr>
              <a:t>that supply the </a:t>
            </a:r>
            <a:r>
              <a:rPr lang="en-US" sz="2000" b="1" dirty="0" smtClean="0">
                <a:latin typeface="Times New Roman" pitchFamily="18" charset="0"/>
                <a:cs typeface="Times New Roman" pitchFamily="18" charset="0"/>
              </a:rPr>
              <a:t>glomerular capillaries</a:t>
            </a:r>
            <a:r>
              <a:rPr lang="en-US" sz="2000" dirty="0" smtClean="0">
                <a:latin typeface="Times New Roman" pitchFamily="18" charset="0"/>
                <a:cs typeface="Times New Roman" pitchFamily="18" charset="0"/>
              </a:rPr>
              <a:t>.</a:t>
            </a:r>
          </a:p>
          <a:p>
            <a:pPr>
              <a:buFont typeface="Wingdings" pitchFamily="2" charset="2"/>
              <a:buChar char="q"/>
            </a:pPr>
            <a:r>
              <a:rPr lang="en-US" sz="2000" dirty="0" smtClean="0">
                <a:latin typeface="Times New Roman" pitchFamily="18" charset="0"/>
                <a:cs typeface="Times New Roman" pitchFamily="18" charset="0"/>
              </a:rPr>
              <a:t>Efferent arterioles arise from the glomerular capillaries to carry the blood away from the glomeruli.</a:t>
            </a:r>
          </a:p>
          <a:p>
            <a:pPr>
              <a:buFont typeface="Wingdings" pitchFamily="2" charset="2"/>
              <a:buChar char="q"/>
            </a:pPr>
            <a:r>
              <a:rPr lang="en-US" sz="2000" dirty="0" smtClean="0">
                <a:latin typeface="Times New Roman" pitchFamily="18" charset="0"/>
                <a:cs typeface="Times New Roman" pitchFamily="18" charset="0"/>
              </a:rPr>
              <a:t>When the efferent arterioles exists the glomerulus, it give rise to plexus of capillaries, </a:t>
            </a:r>
            <a:r>
              <a:rPr lang="en-US" sz="2000" b="1" dirty="0" smtClean="0">
                <a:latin typeface="Times New Roman" pitchFamily="18" charset="0"/>
                <a:cs typeface="Times New Roman" pitchFamily="18" charset="0"/>
              </a:rPr>
              <a:t>peritubular capillaries </a:t>
            </a:r>
            <a:r>
              <a:rPr lang="en-US" sz="2000" dirty="0" smtClean="0">
                <a:latin typeface="Times New Roman" pitchFamily="18" charset="0"/>
                <a:cs typeface="Times New Roman" pitchFamily="18" charset="0"/>
              </a:rPr>
              <a:t>around the proximal and distal tubules.</a:t>
            </a:r>
          </a:p>
          <a:p>
            <a:pPr>
              <a:buFont typeface="Wingdings" pitchFamily="2" charset="2"/>
              <a:buChar char="q"/>
            </a:pPr>
            <a:r>
              <a:rPr lang="en-US" sz="2000" dirty="0" smtClean="0">
                <a:latin typeface="Times New Roman" pitchFamily="18" charset="0"/>
                <a:cs typeface="Times New Roman" pitchFamily="18" charset="0"/>
              </a:rPr>
              <a:t>Vasa recta is specialized part of the peritubular  capillaries course into the medulla along the loop of </a:t>
            </a:r>
            <a:r>
              <a:rPr lang="en-US" sz="2000" dirty="0" err="1" smtClean="0">
                <a:latin typeface="Times New Roman" pitchFamily="18" charset="0"/>
                <a:cs typeface="Times New Roman" pitchFamily="18" charset="0"/>
              </a:rPr>
              <a:t>Henle</a:t>
            </a:r>
            <a:r>
              <a:rPr lang="en-US" sz="2000" dirty="0" smtClean="0">
                <a:latin typeface="Times New Roman" pitchFamily="18" charset="0"/>
                <a:cs typeface="Times New Roman" pitchFamily="18" charset="0"/>
              </a:rPr>
              <a:t> of the juxtamedullary nephrons, then back toward the cortex.</a:t>
            </a:r>
          </a:p>
          <a:p>
            <a:pPr>
              <a:buFont typeface="Wingdings" pitchFamily="2" charset="2"/>
              <a:buChar char="q"/>
            </a:pPr>
            <a:r>
              <a:rPr lang="en-US" sz="2000" dirty="0" smtClean="0">
                <a:latin typeface="Times New Roman" pitchFamily="18" charset="0"/>
                <a:cs typeface="Times New Roman" pitchFamily="18" charset="0"/>
              </a:rPr>
              <a:t>Veins form from peritubular capillaries are : interlobular veins to arcuate vein to interlobar vein to renal vein.</a:t>
            </a:r>
          </a:p>
          <a:p>
            <a:pPr marL="0" indent="0">
              <a:buNone/>
            </a:pPr>
            <a:r>
              <a:rPr lang="en-US" sz="2000" b="1" dirty="0" smtClean="0">
                <a:solidFill>
                  <a:srgbClr val="FF0000"/>
                </a:solidFill>
                <a:latin typeface="Times New Roman" pitchFamily="18" charset="0"/>
                <a:cs typeface="Times New Roman" pitchFamily="18" charset="0"/>
              </a:rPr>
              <a:t>Renal nerve supply</a:t>
            </a:r>
            <a:endParaRPr lang="en-US" sz="2000" b="1" dirty="0">
              <a:solidFill>
                <a:srgbClr val="FF0000"/>
              </a:solidFill>
              <a:latin typeface="Times New Roman" pitchFamily="18" charset="0"/>
              <a:cs typeface="Times New Roman" pitchFamily="18" charset="0"/>
            </a:endParaRPr>
          </a:p>
          <a:p>
            <a:pPr marL="0" indent="0">
              <a:buNone/>
            </a:pPr>
            <a:r>
              <a:rPr lang="en-US" sz="2000" b="1" i="1" dirty="0" smtClean="0">
                <a:latin typeface="Times New Roman" pitchFamily="18" charset="0"/>
                <a:cs typeface="Times New Roman" pitchFamily="18" charset="0"/>
              </a:rPr>
              <a:t>The kidney has rich sympathetic noradrenergic innervations which supply renal artery and its branches, juxtaglomerular apparatus and renal tubules.</a:t>
            </a:r>
            <a:endParaRPr lang="en-US" sz="2000" b="1"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t>7</a:t>
            </a:fld>
            <a:endParaRPr lang="en-US"/>
          </a:p>
        </p:txBody>
      </p:sp>
      <p:sp>
        <p:nvSpPr>
          <p:cNvPr id="2" name="Footer Placeholder 1"/>
          <p:cNvSpPr>
            <a:spLocks noGrp="1"/>
          </p:cNvSpPr>
          <p:nvPr>
            <p:ph type="ftr" sz="quarter" idx="11"/>
          </p:nvPr>
        </p:nvSpPr>
        <p:spPr/>
        <p:txBody>
          <a:bodyPr/>
          <a:lstStyle/>
          <a:p>
            <a:r>
              <a:rPr lang="en-US" smtClean="0"/>
              <a:t>lecture no. 1</a:t>
            </a:r>
            <a:endParaRPr lang="en-US"/>
          </a:p>
        </p:txBody>
      </p:sp>
    </p:spTree>
    <p:extLst>
      <p:ext uri="{BB962C8B-B14F-4D97-AF65-F5344CB8AC3E}">
        <p14:creationId xmlns:p14="http://schemas.microsoft.com/office/powerpoint/2010/main" val="21002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smtClean="0"/>
              <a:t>lecture no. 1</a:t>
            </a:r>
            <a:endParaRPr lang="en-US"/>
          </a:p>
        </p:txBody>
      </p:sp>
      <p:sp>
        <p:nvSpPr>
          <p:cNvPr id="5" name="عنصر نائب لرقم الشريحة 4"/>
          <p:cNvSpPr>
            <a:spLocks noGrp="1"/>
          </p:cNvSpPr>
          <p:nvPr>
            <p:ph type="sldNum" sz="quarter" idx="12"/>
          </p:nvPr>
        </p:nvSpPr>
        <p:spPr/>
        <p:txBody>
          <a:bodyPr/>
          <a:lstStyle/>
          <a:p>
            <a:fld id="{9D304D40-030F-40DE-A010-8CFACBDE9F86}" type="slidenum">
              <a:rPr lang="en-US" smtClean="0"/>
              <a:t>8</a:t>
            </a:fld>
            <a:endParaRPr lang="en-US"/>
          </a:p>
        </p:txBody>
      </p:sp>
      <p:pic>
        <p:nvPicPr>
          <p:cNvPr id="1028" name="Picture 4" descr="C:\Users\LENOVO\Desktop\18b6cba5e4f6a23e4744f4bc934c586a.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460549"/>
            <a:ext cx="8991600" cy="4282901"/>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225136" y="114300"/>
            <a:ext cx="4495800" cy="400110"/>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Blood supply through the kidney</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066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5791200" cy="5143500"/>
          </a:xfrm>
        </p:spPr>
        <p:txBody>
          <a:bodyPr>
            <a:normAutofit fontScale="77500" lnSpcReduction="20000"/>
          </a:bodyPr>
          <a:lstStyle/>
          <a:p>
            <a:pPr marL="0" indent="0">
              <a:buNone/>
            </a:pPr>
            <a:r>
              <a:rPr lang="en-US" sz="2000" b="1" dirty="0" smtClean="0">
                <a:solidFill>
                  <a:srgbClr val="FF0000"/>
                </a:solidFill>
                <a:latin typeface="Times New Roman" pitchFamily="18" charset="0"/>
                <a:cs typeface="Times New Roman" pitchFamily="18" charset="0"/>
              </a:rPr>
              <a:t>Urine formation</a:t>
            </a:r>
          </a:p>
          <a:p>
            <a:pPr algn="just"/>
            <a:r>
              <a:rPr lang="en-US" sz="2000" dirty="0" smtClean="0">
                <a:latin typeface="Times New Roman" pitchFamily="18" charset="0"/>
                <a:cs typeface="Times New Roman" pitchFamily="18" charset="0"/>
              </a:rPr>
              <a:t>Three major processes are essential for urine formation: </a:t>
            </a:r>
            <a:r>
              <a:rPr lang="en-US" sz="2000" b="1" i="1" dirty="0" smtClean="0">
                <a:latin typeface="Times New Roman" pitchFamily="18" charset="0"/>
                <a:cs typeface="Times New Roman" pitchFamily="18" charset="0"/>
              </a:rPr>
              <a:t>filtration, tubular reabsorption and tubular secretion</a:t>
            </a:r>
          </a:p>
          <a:p>
            <a:pPr marL="457200" indent="-457200" algn="just">
              <a:buFont typeface="+mj-lt"/>
              <a:buAutoNum type="arabicPeriod"/>
            </a:pPr>
            <a:r>
              <a:rPr lang="en-US" sz="2000" dirty="0" smtClean="0">
                <a:solidFill>
                  <a:srgbClr val="0070C0"/>
                </a:solidFill>
                <a:latin typeface="Times New Roman" pitchFamily="18" charset="0"/>
                <a:cs typeface="Times New Roman" pitchFamily="18" charset="0"/>
              </a:rPr>
              <a:t>Filtration</a:t>
            </a:r>
          </a:p>
          <a:p>
            <a:pPr algn="just"/>
            <a:r>
              <a:rPr lang="en-US" sz="2000" dirty="0" smtClean="0">
                <a:latin typeface="Times New Roman" pitchFamily="18" charset="0"/>
                <a:cs typeface="Times New Roman" pitchFamily="18" charset="0"/>
              </a:rPr>
              <a:t>Filtration is the movement of water and small solutes from blood flowing through the glomerulus across the filtration membrane as a result of pressure differences into the Bowman's capsule forming the </a:t>
            </a:r>
            <a:r>
              <a:rPr lang="en-US" sz="2000" b="1" dirty="0" smtClean="0">
                <a:latin typeface="Times New Roman" pitchFamily="18" charset="0"/>
                <a:cs typeface="Times New Roman" pitchFamily="18" charset="0"/>
              </a:rPr>
              <a:t>filtrate</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Most substances in plasma ( except for proteins) are freely filtrated, so their concentrations in the glomerular filtrate in the Bowman's capsule are the same in the plasma.</a:t>
            </a:r>
          </a:p>
          <a:p>
            <a:pPr marL="0" indent="0" algn="just">
              <a:buNone/>
            </a:pPr>
            <a:r>
              <a:rPr lang="en-US" sz="2000" b="1" dirty="0" smtClean="0">
                <a:solidFill>
                  <a:srgbClr val="00B050"/>
                </a:solidFill>
                <a:latin typeface="Times New Roman" pitchFamily="18" charset="0"/>
                <a:cs typeface="Times New Roman" pitchFamily="18" charset="0"/>
              </a:rPr>
              <a:t>Glomerular blood flow</a:t>
            </a:r>
          </a:p>
          <a:p>
            <a:pPr algn="just"/>
            <a:r>
              <a:rPr lang="en-US" sz="2000" dirty="0" smtClean="0">
                <a:latin typeface="Times New Roman" pitchFamily="18" charset="0"/>
                <a:cs typeface="Times New Roman" pitchFamily="18" charset="0"/>
              </a:rPr>
              <a:t>The part of the total cardiac output that passes through the kidney is called </a:t>
            </a:r>
            <a:r>
              <a:rPr lang="en-US" sz="2000" b="1" dirty="0" smtClean="0">
                <a:latin typeface="Times New Roman" pitchFamily="18" charset="0"/>
                <a:cs typeface="Times New Roman" pitchFamily="18" charset="0"/>
              </a:rPr>
              <a:t>renal fraction .</a:t>
            </a:r>
          </a:p>
          <a:p>
            <a:pPr algn="just"/>
            <a:r>
              <a:rPr lang="en-US" sz="2000" dirty="0" smtClean="0">
                <a:latin typeface="Times New Roman" pitchFamily="18" charset="0"/>
                <a:cs typeface="Times New Roman" pitchFamily="18" charset="0"/>
              </a:rPr>
              <a:t>The normal cardiac output is 5600ml\min , which the renal fraction is 1200ml\min which represents 21% and varies from 12-30%.</a:t>
            </a:r>
          </a:p>
          <a:p>
            <a:pPr marL="0" indent="0" algn="just">
              <a:buNone/>
            </a:pPr>
            <a:r>
              <a:rPr lang="en-US" sz="2000" b="1" dirty="0" smtClean="0">
                <a:solidFill>
                  <a:srgbClr val="7030A0"/>
                </a:solidFill>
                <a:latin typeface="Times New Roman" pitchFamily="18" charset="0"/>
                <a:cs typeface="Times New Roman" pitchFamily="18" charset="0"/>
              </a:rPr>
              <a:t>Glomerular filtrate </a:t>
            </a:r>
          </a:p>
          <a:p>
            <a:pPr algn="just">
              <a:buFont typeface="Wingdings" pitchFamily="2" charset="2"/>
              <a:buChar char="ü"/>
            </a:pPr>
            <a:r>
              <a:rPr lang="en-US" sz="2000" dirty="0" smtClean="0">
                <a:latin typeface="Times New Roman" pitchFamily="18" charset="0"/>
                <a:cs typeface="Times New Roman" pitchFamily="18" charset="0"/>
              </a:rPr>
              <a:t>Glomerular filtrate is the fluid filtrated through the glomerular membrane into Bowman's capsule.</a:t>
            </a:r>
          </a:p>
          <a:p>
            <a:pPr algn="just">
              <a:buFont typeface="Wingdings" pitchFamily="2" charset="2"/>
              <a:buChar char="ü"/>
            </a:pPr>
            <a:r>
              <a:rPr lang="en-US" sz="2000" dirty="0" smtClean="0">
                <a:latin typeface="Times New Roman" pitchFamily="18" charset="0"/>
                <a:cs typeface="Times New Roman" pitchFamily="18" charset="0"/>
              </a:rPr>
              <a:t>Filtration membrane is composed of three layer each of these layer is several hundred times as permeable as the </a:t>
            </a:r>
            <a:r>
              <a:rPr lang="en-US" sz="2000" smtClean="0">
                <a:latin typeface="Times New Roman" pitchFamily="18" charset="0"/>
                <a:cs typeface="Times New Roman" pitchFamily="18" charset="0"/>
              </a:rPr>
              <a:t>capillary .</a:t>
            </a:r>
            <a:endParaRPr lang="en-US" sz="2000" dirty="0" smtClean="0">
              <a:latin typeface="Times New Roman" pitchFamily="18" charset="0"/>
              <a:cs typeface="Times New Roman" pitchFamily="18" charset="0"/>
            </a:endParaRPr>
          </a:p>
          <a:p>
            <a:pPr>
              <a:buFont typeface="Wingdings" pitchFamily="2" charset="2"/>
              <a:buChar char="ü"/>
            </a:pPr>
            <a:endParaRPr lang="en-US" sz="2000" dirty="0" smtClean="0">
              <a:latin typeface="Times New Roman" pitchFamily="18" charset="0"/>
              <a:cs typeface="Times New Roman" pitchFamily="18" charset="0"/>
            </a:endParaRPr>
          </a:p>
          <a:p>
            <a:pPr>
              <a:buFont typeface="Wingdings" pitchFamily="2" charset="2"/>
              <a:buChar char="ü"/>
            </a:pP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D304D40-030F-40DE-A010-8CFACBDE9F86}" type="slidenum">
              <a:rPr lang="en-US" smtClean="0">
                <a:solidFill>
                  <a:prstClr val="black">
                    <a:tint val="75000"/>
                  </a:prstClr>
                </a:solidFill>
              </a:rPr>
              <a:pPr/>
              <a:t>9</a:t>
            </a:fld>
            <a:endParaRPr lang="en-US">
              <a:solidFill>
                <a:prstClr val="black">
                  <a:tint val="75000"/>
                </a:prstClr>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lecture no. 1</a:t>
            </a:r>
            <a:endParaRPr lang="en-US">
              <a:solidFill>
                <a:prstClr val="black">
                  <a:tint val="75000"/>
                </a:prstClr>
              </a:solidFill>
            </a:endParaRPr>
          </a:p>
        </p:txBody>
      </p:sp>
      <p:pic>
        <p:nvPicPr>
          <p:cNvPr id="2050" name="Picture 2" descr="C:\Users\LENOVO\Desktop\big_thumb.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3" b="3958"/>
          <a:stretch/>
        </p:blipFill>
        <p:spPr bwMode="auto">
          <a:xfrm>
            <a:off x="5791200" y="57150"/>
            <a:ext cx="3276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809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1751</Words>
  <Application>Microsoft Office PowerPoint</Application>
  <PresentationFormat>عرض على الشاشة (9:16)‏</PresentationFormat>
  <Paragraphs>124</Paragraphs>
  <Slides>12</Slides>
  <Notes>0</Notes>
  <HiddenSlides>0</HiddenSlides>
  <MMClips>0</MMClips>
  <ScaleCrop>false</ScaleCrop>
  <HeadingPairs>
    <vt:vector size="4" baseType="variant">
      <vt:variant>
        <vt:lpstr>نسق</vt:lpstr>
      </vt:variant>
      <vt:variant>
        <vt:i4>2</vt:i4>
      </vt:variant>
      <vt:variant>
        <vt:lpstr>عناوين الشرائح</vt:lpstr>
      </vt:variant>
      <vt:variant>
        <vt:i4>12</vt:i4>
      </vt:variant>
    </vt:vector>
  </HeadingPairs>
  <TitlesOfParts>
    <vt:vector size="14" baseType="lpstr">
      <vt:lpstr>Office Theme</vt:lpstr>
      <vt:lpstr>2_Office Theme</vt:lpstr>
      <vt:lpstr>Urinary system</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system</dc:title>
  <dc:creator>DR.Ahmed Saker 2O14</dc:creator>
  <cp:lastModifiedBy>LENOVO</cp:lastModifiedBy>
  <cp:revision>66</cp:revision>
  <dcterms:created xsi:type="dcterms:W3CDTF">2022-10-10T18:23:59Z</dcterms:created>
  <dcterms:modified xsi:type="dcterms:W3CDTF">2023-12-05T18:22:01Z</dcterms:modified>
</cp:coreProperties>
</file>